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85" r:id="rId3"/>
    <p:sldId id="257" r:id="rId4"/>
    <p:sldId id="380" r:id="rId5"/>
    <p:sldId id="384" r:id="rId6"/>
    <p:sldId id="286" r:id="rId7"/>
    <p:sldId id="311" r:id="rId8"/>
    <p:sldId id="375" r:id="rId9"/>
    <p:sldId id="261" r:id="rId10"/>
    <p:sldId id="287" r:id="rId11"/>
    <p:sldId id="290" r:id="rId12"/>
    <p:sldId id="263" r:id="rId13"/>
    <p:sldId id="378" r:id="rId14"/>
    <p:sldId id="377" r:id="rId15"/>
    <p:sldId id="309" r:id="rId16"/>
    <p:sldId id="386" r:id="rId17"/>
    <p:sldId id="268" r:id="rId18"/>
    <p:sldId id="317" r:id="rId19"/>
    <p:sldId id="318" r:id="rId20"/>
    <p:sldId id="320" r:id="rId21"/>
    <p:sldId id="330" r:id="rId22"/>
    <p:sldId id="388" r:id="rId23"/>
    <p:sldId id="323" r:id="rId24"/>
    <p:sldId id="324" r:id="rId25"/>
    <p:sldId id="329" r:id="rId26"/>
    <p:sldId id="326" r:id="rId27"/>
    <p:sldId id="283" r:id="rId28"/>
    <p:sldId id="303" r:id="rId29"/>
    <p:sldId id="387" r:id="rId30"/>
    <p:sldId id="277" r:id="rId31"/>
    <p:sldId id="278" r:id="rId32"/>
    <p:sldId id="28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57"/>
  </p:normalViewPr>
  <p:slideViewPr>
    <p:cSldViewPr snapToGrid="0" snapToObjects="1">
      <p:cViewPr varScale="1">
        <p:scale>
          <a:sx n="109" d="100"/>
          <a:sy n="109" d="100"/>
        </p:scale>
        <p:origin x="2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1:16:16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2505 0 24575,'0'15'0,"0"6"0,0 3 0,0 6 0,0 6 0,0-5 0,0 18 0,0-9 0,-5 18 0,-2-5 0,-5 1 0,1-9 0,1-3 0,4-11 0,-3 5 0,4-11 0,-5 3 0,5-10 0,1 5 0,0-5 0,3-1 0,-7 0 0,7 1 0,-7 5 0,7-4 0,-8 9 0,8-9 0,-8 9 0,8-10 0,-7 5 0,7-5 0,-7-1 0,7 1 0,-3-5 0,1 3 0,2-7 0,-3 7 0,0-7 0,3 3 0,-2 0 0,-1 1 0,3 0 0,-3 3 0,0-3 0,3 0 0,-6 4 0,6-9 0,-7 9 0,7-4 0,-3 0 0,0 3 0,3-3 0,-3 0 0,1 4 0,2-4 0,-7 4 0,3 1 0,0-1 0,1 0 0,0 1 0,0-1 0,-1 1 0,-3-1 0,3 1 0,0-1 0,-2 1 0,6-1 0,-7 1 0,2 4 0,1-3 0,-3 4 0,3-6 0,-3 1 0,-1-1 0,4 6 0,-3-4 0,4 4 0,-5-6 0,0 1 0,0-1 0,1 1 0,-1-5 0,1 3 0,0-3 0,3 5 0,-3-5 0,0 3 0,-1-3 0,-4 5 0,4-1 0,1 0 0,-5 1 0,3-1 0,-2 1 0,3-1 0,0 1 0,-3-5 0,2 3 0,-6-2 0,2 3 0,0 1 0,-2-1 0,2 6 0,-4-4 0,0 4 0,-1-1 0,2-3 0,-2 4 0,2-6 0,-6 14 0,5-11 0,-5 11 0,6-14 0,3 1 0,-2-1 0,2 1 0,1-1 0,-4 1 0,7-1 0,-6-3 0,2 2 0,1-2 0,-4 3 0,4 1 0,-1-1 0,-2 1 0,2-1 0,1 1 0,-4-1 0,7 0 0,-6 1 0,2-1 0,1-4 0,-3 4 0,7-4 0,-8 4 0,8-4 0,-7 4 0,7-4 0,-8 4 0,4 1 0,-1-1 0,-3-3 0,4 2 0,-4-2 0,-1-1 0,1 4 0,-1-4 0,-5 6 0,5-2 0,-11 3 0,9 3 0,-3-3 0,5-1 0,0-3 0,1-6 0,3 6 0,-2-6 0,7 2 0,-3-4 0,4 0 0,1-1 0,-5 2 0,3 3 0,-4-3 0,1 3 0,3-4 0,-3 5 0,0-4 0,3 3 0,-3-4 0,0 4 0,3-3 0,-7 7 0,7-7 0,-7 7 0,7-8 0,-7 9 0,3-8 0,-1 8 0,-2-8 0,6 8 0,-10 0 0,10-4 0,-10 7 0,7-7 0,0 0 0,-3 4 0,3-4 0,-5 4 0,1 1 0,-6-4 0,4 2 0,-9 0 0,9 1 0,-9 3 0,4-2 0,0 1 0,-4 0 0,9-1 0,-10 2 0,11-3 0,-10 3 0,9-7 0,-9 6 0,9-9 0,-4 7 0,6-7 0,-1 2 0,5-3 0,-3-1 0,3 0 0,0 1 0,-3-1 0,7 0 0,-3 0 0,0 0 0,3 0 0,-10 0 0,9-4 0,-5 3 0,7-6 0,1 2 0,3-6 0,0-1 0,4-3 0,0-4 0,0 2 0,4-3 0,-3 8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1:16:16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2407 0 24575,'0'11'0,"0"3"0,0-5 0,0 7 0,0-3 0,-4 13 0,3-2 0,-7 3 0,3 1 0,0-9 0,-4 9 0,8-9 0,-8 10 0,4-11 0,0 5 0,1-5 0,0-1 0,3 1 0,-3 4 0,1-7 0,2 7 0,-2-9 0,3 4 0,-4 1 0,3-1 0,-7 1 0,7-1 0,-3 0 0,0 1 0,3-1 0,-2 1 0,3-1 0,-4-4 0,3 4 0,-2-9 0,3 4 0,-4 0 0,3 1 0,-3 5 0,4-1 0,-3-4 0,2 9 0,-2-7 0,-1 7 0,3-4 0,-3 5 0,0-4 0,3 9 0,-3-4 0,0 0 0,3 11 0,-6-15 0,6 21 0,-3-15 0,-1 10 0,4-12 0,-7 5 0,7-11 0,-4 5 0,1-5 0,3-1 0,-3-4 0,4 3 0,-3-7 0,2 7 0,-6-7 0,7 3 0,-8 0 0,7-3 0,-2 7 0,-1-7 0,3 7 0,-6-3 0,6 5 0,-6-5 0,6 3 0,-6-3 0,6 0 0,-7 3 0,7-7 0,-7 7 0,7-7 0,-6 7 0,2-2 0,-4 8 0,0-3 0,-1 4 0,2-5 0,-1-1 0,0 1 0,4-1 0,-2-4 0,2 3 0,-3-2 0,3 3 0,-2-4 0,2 3 0,-3-2 0,0 3 0,-1 0 0,0 6 0,-4-5 0,3 5 0,-3-5 0,5-1 0,-1 0 0,0 1 0,0-1 0,1-4 0,0-1 0,0 0 0,0-3 0,0 3 0,0 0 0,-4-3 0,2 8 0,-2-4 0,-1 5 0,4-5 0,-7 3 0,3 1 0,0-4 0,1 7 0,4-11 0,0 7 0,0-3 0,-5 5 0,4-5 0,-4 3 0,0 3 0,4-5 0,-5 8 0,6-9 0,-1 4 0,-3-3 0,3-2 0,-4 0 0,5 1 0,-5 1 0,4 2 0,-8-2 0,4 3 0,-6 6 0,2-4 0,-2 4 0,2-6 0,-1 1 0,0 5 0,0-5 0,-1 5 0,2-5 0,-1-1 0,1 1 0,0-5 0,-1 4 0,1-4 0,-1 5 0,1-5 0,-1 4 0,5-8 0,-3 7 0,7-7 0,-7 4 0,7-6 0,-7 6 0,3-4 0,-5 4 0,1-1 0,0 2 0,-1 3 0,-5 1 0,4-4 0,-9 5 0,9-5 0,-3 4 0,-1-4 0,4 3 0,-4-7 0,6 6 0,4-7 0,-4 8 0,1-5 0,-7 7 0,5-7 0,-9 7 0,12-10 0,-7 9 0,-1-4 0,4 0 0,-10 5 0,11-6 0,-10 2 0,9 2 0,-4-7 0,1 8 0,3-8 0,-4 3 0,5 0 0,1-3 0,4 2 0,-4-4 0,9 0 0,-9 1 0,9-2 0,-9 2 0,4-1 0,-4 1 0,4-1 0,-3 1 0,2-1 0,-3 1 0,0-1 0,-1 1 0,1 0 0,-6 0 0,4 0 0,-4 0 0,10-1 0,-8 1 0,6 0 0,-8 0 0,6-4 0,-1 2 0,1-6 0,-1 7 0,5-3 0,1-1 0,0 4 0,4-7 0,-4 2 0,5 0 0,0-2 0,3 2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06053-4EFB-6D4C-A46C-DA89782B9562}" type="datetimeFigureOut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CF18E-16DC-6243-8FFE-640AC0B0A52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331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CF18E-16DC-6243-8FFE-640AC0B0A52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521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F1686-0B0D-C592-3F25-3EF78CD8D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3820A3-351B-3555-3164-0A02A12B6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076374-CDD9-CB08-AE00-6AFE77C6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D3E2-0453-7546-AEC2-D6F5BA348DF5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0FF252-56A2-C26F-1C51-15E0DFA6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C1B1E5-3199-0F42-3C7A-B7DF73066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984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5C8EB6-F471-7660-D135-6EAB9C74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A1B507-5FFF-207B-77F0-52DDFB91A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DD71DF-673C-40EB-C02E-EA24162AC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3EC3-DB98-5F4A-A5E5-593E2C70A4FC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F02ED7-1961-8FED-6094-AE36DFE7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3667C-AB6D-48AB-D972-EAD91729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870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8EF279-1980-93D7-DEBC-28E83F741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93A4CA-68E1-CB82-DEF4-0D224E812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1E64E-2464-3851-A612-71AE9A51E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5D85-A2C5-A946-AB12-4727463220D0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0ACD4F-8524-E728-B9D5-7D1A977A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1BB05-D238-9CBB-753A-162529C4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24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F48E7-199F-2050-BB5E-010078AA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E66A26-9238-FC12-D2A9-35D6F23F4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A6782E-0B50-4C9F-6C20-23486577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D24E-B480-6C49-BE16-75C4CCBD057E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51C5A5-6121-2986-3536-27A84CAC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8B7030-834C-6081-5EC4-DAE63F1F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512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7DE5CE-B142-0467-7E4D-A9C854D28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50AC4A-28A0-EFD7-C8F7-EF3DADB5E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6D2F7-1C60-3138-497C-25B7D878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622C-029B-4949-BFCF-D32D10F7DC01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572544-4B54-989F-6B7F-20325D1B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65238C-9C1A-2F9A-2C4E-374C43DA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458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D158F-A5DD-A53C-6367-807241AA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9F3E42-A605-DF8C-8A56-9ADF256DA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F2C51F-7089-1345-24E1-1DC909911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45EF7-4449-32D5-2209-2F74B9D5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D87B-4309-4C4B-B81F-58B18845CB7C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C1245E-0806-AE4D-8E92-6FF70BCE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95E776-4D28-DFA6-C7C0-4F72ED05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49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5ED397-89E7-5FA0-5C8F-FC0DA4032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9F9362-CE00-5EBB-AFA0-29F90B56E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063285-A1B7-3310-8B8F-42F5CE2B9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6D6EC03-FFA7-01EA-4A3D-2EEA3906C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DA1593-BB76-BBA6-19AA-FEAA89815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CBB9D1-9175-549A-D1E7-152AC824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4270-E94C-1F43-9DC6-CC3254F310B9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ED1EE9-C550-7A5E-2985-0E9C46982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08817-F301-A3E2-6F93-D9960A5B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609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79F956-A842-0486-F021-2B751CF7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FDAF76E-7516-65BC-BBD2-893655CB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DE26-043B-3C42-B6B5-CDA37661EBCC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0B1711-97B6-30BA-49A3-5F364280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771B55B-BD40-588F-2F1D-D6D32634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544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FFB3F5-52EC-1F63-12BA-4E300EB4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5C4-FAC2-AE48-99AC-AAA35ABB7A9F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237968-7EC7-1C41-4A9F-E0C1179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7C4928-8532-27F9-C42A-37AF46AC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0158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DE7662-B096-3824-B9DD-B5FF404C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FF71A0-0684-BC8A-F84D-3D1949CB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D1D947-B7DE-B51D-917A-69A0A5B00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3E0FC4-F640-36A2-10D9-CFA5F0E5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BD4D-E9B0-7849-A3AB-1357E05368B1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B8146-8DD1-8822-EBBF-29C21E74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804C5C-B47E-85AB-AD0D-C57DFA0B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152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E301B8-EB0C-3E30-E02F-9B8E3F0C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2A26BEC-3C8A-019A-CDAF-303517419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12B072-6CB3-337E-F60F-F622B621E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627092-A029-B565-22CA-D7CB004A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7C1FA-634E-FA4D-9E83-E4629CF9063F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5383F8-5622-E41C-15CB-6FA7795A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AE40E-7157-22C3-9A53-9619BB1E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884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C49930C-D13D-3DD2-C212-0C4BF0356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9AB43C-2DD7-3FF1-64C4-3077D4971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3A5D67-4C1C-3FD8-E2EB-C5D365AF0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45B78-92BF-074B-8009-A865263A881E}" type="datetime1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4DFBE0-C8BF-E7F7-13D4-3F5492522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9F1EC2-1C07-6EC4-FA11-5EFA21CCA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1F1B2-C308-4F49-935E-0D35A5B0CA59}" type="slidenum">
              <a:rPr kumimoji="1" lang="zh-CN" altLang="en-US" smtClean="0"/>
              <a:t>‹#›</a:t>
            </a:fld>
            <a:r>
              <a:rPr kumimoji="1" lang="en-US" altLang="zh-CN" dirty="0"/>
              <a:t>/71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641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4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0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customXml" Target="../ink/ink2.xml"/><Relationship Id="rId4" Type="http://schemas.openxmlformats.org/officeDocument/2006/relationships/image" Target="../media/image2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png"/><Relationship Id="rId18" Type="http://schemas.openxmlformats.org/officeDocument/2006/relationships/image" Target="../media/image64.png"/><Relationship Id="rId3" Type="http://schemas.openxmlformats.org/officeDocument/2006/relationships/image" Target="../media/image45.png"/><Relationship Id="rId21" Type="http://schemas.openxmlformats.org/officeDocument/2006/relationships/image" Target="../media/image67.png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17" Type="http://schemas.openxmlformats.org/officeDocument/2006/relationships/image" Target="../media/image63.png"/><Relationship Id="rId2" Type="http://schemas.openxmlformats.org/officeDocument/2006/relationships/image" Target="../media/image44.png"/><Relationship Id="rId16" Type="http://schemas.openxmlformats.org/officeDocument/2006/relationships/image" Target="../media/image60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19" Type="http://schemas.openxmlformats.org/officeDocument/2006/relationships/image" Target="../media/image65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8A354-0443-7D0D-35A3-536649418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5890"/>
            <a:ext cx="9144000" cy="2387600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Does Adam Converge and When?</a:t>
            </a:r>
            <a:endParaRPr kumimoji="1" lang="zh-CN" altLang="en-US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913E49-CA95-37A3-1F53-2450CC916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450" y="2965276"/>
            <a:ext cx="10198460" cy="1655762"/>
          </a:xfrm>
        </p:spPr>
        <p:txBody>
          <a:bodyPr>
            <a:normAutofit/>
          </a:bodyPr>
          <a:lstStyle/>
          <a:p>
            <a:r>
              <a:rPr kumimoji="1" lang="en-US" altLang="zh-CN" b="1" dirty="0" err="1"/>
              <a:t>Yushun</a:t>
            </a:r>
            <a:r>
              <a:rPr kumimoji="1" lang="en-US" altLang="zh-CN" b="1" dirty="0"/>
              <a:t> Zhang, </a:t>
            </a:r>
            <a:r>
              <a:rPr kumimoji="1" lang="en-US" altLang="zh-CN" dirty="0" err="1"/>
              <a:t>Congliang</a:t>
            </a:r>
            <a:r>
              <a:rPr kumimoji="1" lang="en-US" altLang="zh-CN" dirty="0"/>
              <a:t> Chen, </a:t>
            </a:r>
            <a:r>
              <a:rPr kumimoji="1" lang="en-US" altLang="zh-CN" dirty="0" err="1"/>
              <a:t>Naichen</a:t>
            </a:r>
            <a:r>
              <a:rPr kumimoji="1" lang="en-US" altLang="zh-CN" dirty="0"/>
              <a:t> Shi, </a:t>
            </a:r>
            <a:r>
              <a:rPr kumimoji="1" lang="en-US" altLang="zh-CN" dirty="0" err="1"/>
              <a:t>Ruoyu</a:t>
            </a:r>
            <a:r>
              <a:rPr kumimoji="1" lang="en-US" altLang="zh-CN" dirty="0"/>
              <a:t> Sun, </a:t>
            </a:r>
            <a:r>
              <a:rPr kumimoji="1" lang="en-US" altLang="zh-CN" dirty="0" err="1"/>
              <a:t>Zhi</a:t>
            </a:r>
            <a:r>
              <a:rPr kumimoji="1" lang="en-US" altLang="zh-CN" dirty="0"/>
              <a:t>-Quan Luo</a:t>
            </a:r>
          </a:p>
          <a:p>
            <a:r>
              <a:rPr kumimoji="1" lang="en-US" altLang="zh-CN" sz="2000" b="1" dirty="0">
                <a:solidFill>
                  <a:srgbClr val="0070C0"/>
                </a:solidFill>
              </a:rPr>
              <a:t>School of Data Science, The Chinese University of Hong Kong, Shenzhen</a:t>
            </a:r>
          </a:p>
          <a:p>
            <a:r>
              <a:rPr kumimoji="1" lang="en-US" altLang="zh-CN" sz="2000" b="1" dirty="0">
                <a:solidFill>
                  <a:srgbClr val="0070C0"/>
                </a:solidFill>
              </a:rPr>
              <a:t>Shenzhen Research Institute of Big Data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B368C4-6327-3413-1A53-B7C5ECA77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92" y="4397483"/>
            <a:ext cx="4441575" cy="1818866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A60024-313A-9003-2979-5507280A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Total page: 28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486C21-F131-914D-CB7A-43D2E587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07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205A3-58EE-93FF-71AE-FDD4CADB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06" y="365125"/>
            <a:ext cx="11955694" cy="1325563"/>
          </a:xfrm>
        </p:spPr>
        <p:txBody>
          <a:bodyPr/>
          <a:lstStyle/>
          <a:p>
            <a:r>
              <a:rPr kumimoji="1" lang="en-US" altLang="zh-CN" b="1" dirty="0"/>
              <a:t>However, Adam remains overwhelmingly popular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2D4C4C-D88F-3848-75CB-CEA231167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lnSpcReduction="10000"/>
          </a:bodyPr>
          <a:lstStyle/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The attention Adam received is astonishing!</a:t>
            </a:r>
          </a:p>
          <a:p>
            <a:r>
              <a:rPr kumimoji="1" lang="en-US" altLang="zh-CN" dirty="0"/>
              <a:t>Partially because many variants  bring new issues (e.g., slow) </a:t>
            </a:r>
          </a:p>
          <a:p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63ED6F-B8E3-3629-4F92-955A0F0E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5036"/>
            <a:ext cx="10189604" cy="3954407"/>
          </a:xfrm>
          <a:prstGeom prst="rect">
            <a:avLst/>
          </a:prstGeom>
        </p:spPr>
      </p:pic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47B412-215A-91CC-0B43-5AC26432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E561AA-4D0D-8A2D-CF8F-59228C0D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322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046ABB-DEE0-A6A3-C6D1-3DF0A338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dirty="0"/>
              <a:t>The divergence theory does not go well with practice</a:t>
            </a:r>
            <a:endParaRPr kumimoji="1"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9465B1E-4DA7-EDA1-2E18-DEA60909E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93" y="2523617"/>
            <a:ext cx="4769939" cy="4306463"/>
          </a:xfrm>
          <a:prstGeom prst="rect">
            <a:avLst/>
          </a:prstGeom>
        </p:spPr>
      </p:pic>
      <p:sp>
        <p:nvSpPr>
          <p:cNvPr id="5" name="五角星 4">
            <a:extLst>
              <a:ext uri="{FF2B5EF4-FFF2-40B4-BE49-F238E27FC236}">
                <a16:creationId xmlns:a16="http://schemas.microsoft.com/office/drawing/2014/main" id="{015EDA2B-548A-C0BA-39FF-0D330D5900F1}"/>
              </a:ext>
            </a:extLst>
          </p:cNvPr>
          <p:cNvSpPr/>
          <p:nvPr/>
        </p:nvSpPr>
        <p:spPr>
          <a:xfrm>
            <a:off x="4260248" y="3137985"/>
            <a:ext cx="453676" cy="3902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五角星 5">
            <a:extLst>
              <a:ext uri="{FF2B5EF4-FFF2-40B4-BE49-F238E27FC236}">
                <a16:creationId xmlns:a16="http://schemas.microsoft.com/office/drawing/2014/main" id="{8B88B5FA-C22C-A459-8553-4A9225858DAB}"/>
              </a:ext>
            </a:extLst>
          </p:cNvPr>
          <p:cNvSpPr/>
          <p:nvPr/>
        </p:nvSpPr>
        <p:spPr>
          <a:xfrm>
            <a:off x="6736019" y="3110500"/>
            <a:ext cx="349321" cy="3185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237D951-8997-5975-3DBD-5CA0A14EB156}"/>
                  </a:ext>
                </a:extLst>
              </p:cNvPr>
              <p:cNvSpPr txBox="1"/>
              <p:nvPr/>
            </p:nvSpPr>
            <p:spPr>
              <a:xfrm>
                <a:off x="7278893" y="2992336"/>
                <a:ext cx="329769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Most deep learning tasks</a:t>
                </a:r>
                <a:br>
                  <a:rPr kumimoji="1" lang="en-US" altLang="zh-CN" sz="2000" dirty="0"/>
                </a:br>
                <a:r>
                  <a:rPr kumimoji="1" lang="en-US" altLang="zh-CN" sz="2000" dirty="0"/>
                  <a:t>(e.g. RL, NLP, CV, GAN, etc</a:t>
                </a:r>
                <a:r>
                  <a:rPr kumimoji="1" lang="en-US" altLang="zh-CN" sz="2000" dirty="0">
                    <a:sym typeface="Wingdings" pitchFamily="2" charset="2"/>
                  </a:rPr>
                  <a:t>.):</a:t>
                </a:r>
                <a:br>
                  <a:rPr kumimoji="1" lang="en-US" altLang="zh-CN" sz="2000" dirty="0">
                    <a:sym typeface="Wingdings" pitchFamily="2" charset="2"/>
                  </a:rPr>
                </a:br>
                <a:r>
                  <a:rPr kumimoji="1" lang="en-US" altLang="zh-CN" sz="20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=0.9, </m:t>
                    </m:r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=0.999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237D951-8997-5975-3DBD-5CA0A14E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893" y="2992336"/>
                <a:ext cx="3297698" cy="1015663"/>
              </a:xfrm>
              <a:prstGeom prst="rect">
                <a:avLst/>
              </a:prstGeom>
              <a:blipFill>
                <a:blip r:embed="rId3"/>
                <a:stretch>
                  <a:fillRect l="-1923" t="-3704" r="-1154" b="-4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ED6BBE3-A513-F3F0-9AA6-1E0804487440}"/>
                  </a:ext>
                </a:extLst>
              </p:cNvPr>
              <p:cNvSpPr txBox="1"/>
              <p:nvPr/>
            </p:nvSpPr>
            <p:spPr>
              <a:xfrm>
                <a:off x="7299526" y="4063602"/>
                <a:ext cx="361349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Conditional GAN, DCGAN, </a:t>
                </a:r>
                <a:r>
                  <a:rPr kumimoji="1" lang="en-US" altLang="zh-CN" sz="2000" dirty="0" err="1"/>
                  <a:t>etc</a:t>
                </a:r>
                <a:r>
                  <a:rPr kumimoji="1" lang="en-US" altLang="zh-CN" sz="2000" dirty="0"/>
                  <a:t>: </a:t>
                </a:r>
                <a:br>
                  <a:rPr kumimoji="1" lang="en-US" altLang="zh-CN" sz="2000" dirty="0"/>
                </a:br>
                <a:r>
                  <a:rPr kumimoji="1"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=0.5, </m:t>
                    </m:r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=0.999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ED6BBE3-A513-F3F0-9AA6-1E0804487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526" y="4063602"/>
                <a:ext cx="3613490" cy="707886"/>
              </a:xfrm>
              <a:prstGeom prst="rect">
                <a:avLst/>
              </a:prstGeom>
              <a:blipFill>
                <a:blip r:embed="rId4"/>
                <a:stretch>
                  <a:fillRect l="-1748" t="-5357" r="-699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917EFA7-285E-0C4D-751E-CCBDD52FD771}"/>
                  </a:ext>
                </a:extLst>
              </p:cNvPr>
              <p:cNvSpPr txBox="1"/>
              <p:nvPr/>
            </p:nvSpPr>
            <p:spPr>
              <a:xfrm>
                <a:off x="7267254" y="4827851"/>
                <a:ext cx="49247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Super-large language models (e.g. GPT-3)</a:t>
                </a:r>
                <a:br>
                  <a:rPr kumimoji="1" lang="en-US" altLang="zh-CN" sz="2000" dirty="0"/>
                </a:br>
                <a:r>
                  <a:rPr kumimoji="1"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=0.9, </m:t>
                    </m:r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=0.95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917EFA7-285E-0C4D-751E-CCBDD52FD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254" y="4827851"/>
                <a:ext cx="4924746" cy="707886"/>
              </a:xfrm>
              <a:prstGeom prst="rect">
                <a:avLst/>
              </a:prstGeom>
              <a:blipFill>
                <a:blip r:embed="rId5"/>
                <a:stretch>
                  <a:fillRect l="-1285" t="-5357"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椭圆 12">
            <a:extLst>
              <a:ext uri="{FF2B5EF4-FFF2-40B4-BE49-F238E27FC236}">
                <a16:creationId xmlns:a16="http://schemas.microsoft.com/office/drawing/2014/main" id="{E335DFD9-5D68-D2AD-3C69-BB1ADBB8741C}"/>
              </a:ext>
            </a:extLst>
          </p:cNvPr>
          <p:cNvSpPr/>
          <p:nvPr/>
        </p:nvSpPr>
        <p:spPr>
          <a:xfrm rot="428287">
            <a:off x="4395297" y="3560787"/>
            <a:ext cx="308224" cy="3185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0D96E8B-D46F-2417-D730-B8AEEA9D7563}"/>
              </a:ext>
            </a:extLst>
          </p:cNvPr>
          <p:cNvSpPr/>
          <p:nvPr/>
        </p:nvSpPr>
        <p:spPr>
          <a:xfrm>
            <a:off x="6930907" y="4980693"/>
            <a:ext cx="287675" cy="3185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三角形 14">
            <a:extLst>
              <a:ext uri="{FF2B5EF4-FFF2-40B4-BE49-F238E27FC236}">
                <a16:creationId xmlns:a16="http://schemas.microsoft.com/office/drawing/2014/main" id="{2D60F715-5606-64DE-34FA-DD7F92CFE376}"/>
              </a:ext>
            </a:extLst>
          </p:cNvPr>
          <p:cNvSpPr/>
          <p:nvPr/>
        </p:nvSpPr>
        <p:spPr>
          <a:xfrm>
            <a:off x="2914788" y="3212377"/>
            <a:ext cx="453676" cy="318500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三角形 15">
            <a:extLst>
              <a:ext uri="{FF2B5EF4-FFF2-40B4-BE49-F238E27FC236}">
                <a16:creationId xmlns:a16="http://schemas.microsoft.com/office/drawing/2014/main" id="{BE81E59D-E64A-585E-8A32-31F762E47F6D}"/>
              </a:ext>
            </a:extLst>
          </p:cNvPr>
          <p:cNvSpPr/>
          <p:nvPr/>
        </p:nvSpPr>
        <p:spPr>
          <a:xfrm>
            <a:off x="6817739" y="4192240"/>
            <a:ext cx="308225" cy="23191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正五边形 16">
            <a:extLst>
              <a:ext uri="{FF2B5EF4-FFF2-40B4-BE49-F238E27FC236}">
                <a16:creationId xmlns:a16="http://schemas.microsoft.com/office/drawing/2014/main" id="{C6423E65-87CB-8A92-13F2-D00C434FEDAE}"/>
              </a:ext>
            </a:extLst>
          </p:cNvPr>
          <p:cNvSpPr/>
          <p:nvPr/>
        </p:nvSpPr>
        <p:spPr>
          <a:xfrm>
            <a:off x="1358057" y="3201551"/>
            <a:ext cx="453676" cy="39021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正五边形 17">
            <a:extLst>
              <a:ext uri="{FF2B5EF4-FFF2-40B4-BE49-F238E27FC236}">
                <a16:creationId xmlns:a16="http://schemas.microsoft.com/office/drawing/2014/main" id="{0E17C8B0-03CE-9D82-8F6F-14C8E9D28185}"/>
              </a:ext>
            </a:extLst>
          </p:cNvPr>
          <p:cNvSpPr/>
          <p:nvPr/>
        </p:nvSpPr>
        <p:spPr>
          <a:xfrm>
            <a:off x="6909127" y="5786794"/>
            <a:ext cx="331234" cy="3185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6271BD3-40EA-6DB1-F1E8-379305E2E004}"/>
                  </a:ext>
                </a:extLst>
              </p:cNvPr>
              <p:cNvSpPr txBox="1"/>
              <p:nvPr/>
            </p:nvSpPr>
            <p:spPr>
              <a:xfrm>
                <a:off x="7446201" y="5724647"/>
                <a:ext cx="3320140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First-order GAN, MSG-GAN:</a:t>
                </a:r>
              </a:p>
              <a:p>
                <a:r>
                  <a:rPr kumimoji="1"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=0.999</m:t>
                    </m:r>
                  </m:oMath>
                </a14:m>
                <a:endParaRPr kumimoji="1" lang="zh-CN" altLang="en-US" sz="2000" dirty="0"/>
              </a:p>
              <a:p>
                <a:br>
                  <a:rPr kumimoji="1" lang="en-US" altLang="zh-CN" dirty="0"/>
                </a:br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6271BD3-40EA-6DB1-F1E8-379305E2E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201" y="5724647"/>
                <a:ext cx="3320140" cy="1261884"/>
              </a:xfrm>
              <a:prstGeom prst="rect">
                <a:avLst/>
              </a:prstGeom>
              <a:blipFill>
                <a:blip r:embed="rId6"/>
                <a:stretch>
                  <a:fillRect l="-1908" t="-1980" r="-1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D48791-FE46-C3EA-01DE-83485140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9D18B0-A7A3-A59F-722E-1E358513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E9D727E-6A8C-1E1B-1455-0B0C25FCF527}"/>
                  </a:ext>
                </a:extLst>
              </p:cNvPr>
              <p:cNvSpPr txBox="1"/>
              <p:nvPr/>
            </p:nvSpPr>
            <p:spPr>
              <a:xfrm>
                <a:off x="1972102" y="1634925"/>
                <a:ext cx="8614987" cy="1185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We find that the reported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dirty="0"/>
                  <a:t> in the successful applications </a:t>
                </a:r>
                <a:br>
                  <a:rPr kumimoji="1" lang="en-US" altLang="zh-CN" sz="2400" dirty="0"/>
                </a:br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actually satisfy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the divergence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&lt; </m:t>
                    </m:r>
                    <m:rad>
                      <m:radPr>
                        <m:degHide m:val="on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/>
                  <a:t> !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E9D727E-6A8C-1E1B-1455-0B0C25FCF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102" y="1634925"/>
                <a:ext cx="8614987" cy="1185902"/>
              </a:xfrm>
              <a:prstGeom prst="rect">
                <a:avLst/>
              </a:prstGeom>
              <a:blipFill>
                <a:blip r:embed="rId7"/>
                <a:stretch>
                  <a:fillRect l="-1178" t="-4211" r="-1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DFAC4D75-ADDC-0B62-0690-183F5FEFE3CD}"/>
              </a:ext>
            </a:extLst>
          </p:cNvPr>
          <p:cNvSpPr txBox="1"/>
          <p:nvPr/>
        </p:nvSpPr>
        <p:spPr>
          <a:xfrm>
            <a:off x="1384740" y="4202237"/>
            <a:ext cx="7813357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800" b="1" dirty="0"/>
              <a:t>Is there any gap between theory and practice? </a:t>
            </a:r>
            <a:br>
              <a:rPr kumimoji="1" lang="en-US" altLang="zh-CN" sz="2800" b="1" dirty="0"/>
            </a:br>
            <a:r>
              <a:rPr kumimoji="1" lang="en-US" altLang="zh-CN" sz="2800" b="1" dirty="0"/>
              <a:t>Why is the divergence not observed?</a:t>
            </a:r>
            <a:br>
              <a:rPr kumimoji="1" lang="en-US" altLang="zh-CN" sz="2800" b="1" dirty="0"/>
            </a:br>
            <a:r>
              <a:rPr kumimoji="1" lang="en-US" altLang="zh-CN" sz="2800" b="1" dirty="0"/>
              <a:t>We want to understand why. </a:t>
            </a:r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39281-D6C6-04CF-84A8-D2C32A24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Why is the divergence not observed? 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236481-FAFF-0587-28E7-28E3D62BE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kumimoji="1" lang="en" altLang="zh-CN" dirty="0"/>
                  <a:t>Reddi et al. 18 consider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x</m:t>
                        </m:r>
                      </m:lim>
                    </m:limLow>
                    <m:r>
                      <a:rPr kumimoji="1" lang="en-US" altLang="zh-CN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)≔</m:t>
                    </m:r>
                    <m:nary>
                      <m:naryPr>
                        <m:chr m:val="∑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kumimoji="1" lang="en" altLang="zh-CN" dirty="0"/>
              </a:p>
              <a:p>
                <a:endParaRPr kumimoji="1" lang="en" altLang="zh-CN" dirty="0"/>
              </a:p>
              <a:p>
                <a:endParaRPr kumimoji="1" lang="en" altLang="zh-CN" dirty="0"/>
              </a:p>
              <a:p>
                <a:pPr marL="0" indent="0">
                  <a:buNone/>
                </a:pPr>
                <a:br>
                  <a:rPr kumimoji="1" lang="en" altLang="zh-CN" dirty="0"/>
                </a:br>
                <a:endParaRPr kumimoji="1" lang="en" altLang="zh-CN" dirty="0"/>
              </a:p>
              <a:p>
                <a:r>
                  <a:rPr kumimoji="1" lang="en" altLang="zh-CN" sz="2600" dirty="0"/>
                  <a:t>An important (but often ignored) feature: </a:t>
                </a:r>
                <a:r>
                  <a:rPr kumimoji="1" lang="en" altLang="zh-CN" sz="2600" dirty="0" err="1"/>
                  <a:t>Reddi</a:t>
                </a:r>
                <a:r>
                  <a:rPr kumimoji="1" lang="en" altLang="zh-CN" sz="2600" dirty="0"/>
                  <a:t> et al. fix </a:t>
                </a:r>
                <a:r>
                  <a:rPr kumimoji="1" lang="en-US" altLang="zh-CN" sz="2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600" dirty="0"/>
                  <a:t> </a:t>
                </a:r>
                <a:r>
                  <a:rPr kumimoji="1" lang="en-US" altLang="zh-CN" sz="2600" b="1" dirty="0"/>
                  <a:t>before picking the problem </a:t>
                </a:r>
                <a:r>
                  <a:rPr kumimoji="1" lang="en-US" altLang="zh-CN" sz="26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zh-CN" sz="2600" dirty="0"/>
                  <a:t> is changing).  </a:t>
                </a:r>
              </a:p>
              <a:p>
                <a:r>
                  <a:rPr kumimoji="1" lang="en" altLang="zh-CN" sz="2600" dirty="0"/>
                  <a:t>While in optimization field, parameters are often </a:t>
                </a:r>
                <a:r>
                  <a:rPr kumimoji="1" lang="en" altLang="zh-CN" sz="2600" b="1" dirty="0"/>
                  <a:t>problem-dependent</a:t>
                </a:r>
                <a:r>
                  <a:rPr kumimoji="1" lang="en" altLang="zh-CN" sz="2600" dirty="0"/>
                  <a:t> </a:t>
                </a:r>
                <a:br>
                  <a:rPr kumimoji="1" lang="en" altLang="zh-CN" sz="2600" dirty="0"/>
                </a:br>
                <a:r>
                  <a:rPr kumimoji="1" lang="en" altLang="zh-CN" sz="2600" dirty="0"/>
                  <a:t>(e.g. the step size for GD). As such, </a:t>
                </a:r>
                <a:r>
                  <a:rPr kumimoji="1" lang="en" altLang="zh-CN" sz="2600" dirty="0">
                    <a:solidFill>
                      <a:srgbClr val="FF0000"/>
                    </a:solidFill>
                  </a:rPr>
                  <a:t>the divergence is hardly surprising</a:t>
                </a:r>
                <a:r>
                  <a:rPr kumimoji="1" lang="en" altLang="zh-CN" sz="2600" dirty="0"/>
                  <a:t>.</a:t>
                </a:r>
              </a:p>
              <a:p>
                <a:r>
                  <a:rPr kumimoji="1" lang="en-US" altLang="zh-CN" sz="2600" b="1" dirty="0"/>
                  <a:t>Conjecture 1: Adam might converge under fixed problem (or fixed </a:t>
                </a:r>
                <a14:m>
                  <m:oMath xmlns:m="http://schemas.openxmlformats.org/officeDocument/2006/math">
                    <m:r>
                      <a:rPr kumimoji="1" lang="en-US" altLang="zh-CN" sz="26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zh-CN" sz="26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" altLang="zh-CN" b="1" dirty="0"/>
                  <a:t>)</a:t>
                </a:r>
              </a:p>
              <a:p>
                <a:endParaRPr kumimoji="1" lang="en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236481-FAFF-0587-28E7-28E3D62BE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65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FA0E0-CEF7-829F-38CA-51A104C2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E6D37D-F925-EEE6-6359-52DA5BEA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12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1E3161E-612D-F8BB-0333-6F6D64AF025C}"/>
                  </a:ext>
                </a:extLst>
              </p:cNvPr>
              <p:cNvSpPr txBox="1"/>
              <p:nvPr/>
            </p:nvSpPr>
            <p:spPr>
              <a:xfrm>
                <a:off x="2208627" y="2328430"/>
                <a:ext cx="7465834" cy="12782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/>
                  <a:t>Proof</a:t>
                </a:r>
                <a:r>
                  <a:rPr kumimoji="1" lang="en-US" altLang="zh-CN" sz="2400" dirty="0"/>
                  <a:t>(</a:t>
                </a:r>
                <a:r>
                  <a:rPr kumimoji="1" lang="en-US" altLang="zh-CN" sz="2400" dirty="0" err="1"/>
                  <a:t>Reddi</a:t>
                </a:r>
                <a:r>
                  <a:rPr kumimoji="1" lang="en-US" altLang="zh-CN" sz="2400" dirty="0"/>
                  <a:t> et al. 18): </a:t>
                </a:r>
                <a:br>
                  <a:rPr kumimoji="1" lang="en-US" altLang="zh-CN" sz="2400" dirty="0"/>
                </a:br>
                <a:r>
                  <a:rPr kumimoji="1" lang="en-US" altLang="zh-CN" sz="2400" dirty="0"/>
                  <a:t>For any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fixed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400" dirty="0"/>
                  <a:t> </a:t>
                </a:r>
                <a:r>
                  <a:rPr kumimoji="1" lang="en-US" altLang="zh-CN" sz="2400" dirty="0" err="1"/>
                  <a:t>s.t.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/>
                  <a:t>, we can find an 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to construct the divergence example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1E3161E-612D-F8BB-0333-6F6D64AF0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627" y="2328430"/>
                <a:ext cx="7465834" cy="1278235"/>
              </a:xfrm>
              <a:prstGeom prst="rect">
                <a:avLst/>
              </a:prstGeom>
              <a:blipFill>
                <a:blip r:embed="rId3"/>
                <a:stretch>
                  <a:fillRect l="-1188" t="-3922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58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39281-D6C6-04CF-84A8-D2C32A24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Why is the divergence not observed? 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236481-FAFF-0587-28E7-28E3D62BE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kumimoji="1" lang="en" altLang="zh-CN" sz="2400" dirty="0"/>
                  <a:t>Reddi et al. 18 consider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x</m:t>
                        </m:r>
                      </m:lim>
                    </m:limLow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)≔</m:t>
                    </m:r>
                    <m:nary>
                      <m:naryPr>
                        <m:chr m:val="∑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kumimoji="1" lang="en" altLang="zh-CN" sz="2400" dirty="0"/>
              </a:p>
              <a:p>
                <a:endParaRPr kumimoji="1" lang="en" altLang="zh-CN" dirty="0"/>
              </a:p>
              <a:p>
                <a:pPr marL="0" indent="0">
                  <a:buNone/>
                </a:pPr>
                <a:endParaRPr kumimoji="1" lang="en" altLang="zh-CN" dirty="0"/>
              </a:p>
              <a:p>
                <a:pPr marL="0" indent="0">
                  <a:buNone/>
                </a:pPr>
                <a:endParaRPr kumimoji="1" lang="en" altLang="zh-CN" dirty="0"/>
              </a:p>
              <a:p>
                <a:r>
                  <a:rPr kumimoji="1" lang="en-US" altLang="zh-CN" sz="2400" b="1" dirty="0"/>
                  <a:t>In this 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" altLang="zh-CN" sz="2400" dirty="0">
                    <a:solidFill>
                      <a:srgbClr val="FF0000"/>
                    </a:solidFill>
                  </a:rPr>
                  <a:t> differs a lot from each other.</a:t>
                </a:r>
                <a:br>
                  <a:rPr kumimoji="1" lang="en" altLang="zh-CN" sz="2400" dirty="0">
                    <a:solidFill>
                      <a:srgbClr val="FF0000"/>
                    </a:solidFill>
                  </a:rPr>
                </a:br>
                <a:r>
                  <a:rPr kumimoji="1" lang="en" altLang="zh-CN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DL applications: </a:t>
                </a:r>
                <a:r>
                  <a:rPr lang="en" altLang="zh-CN" sz="2400" dirty="0"/>
                  <a:t>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" altLang="zh-CN" sz="2400" dirty="0">
                    <a:solidFill>
                      <a:srgbClr val="FF0000"/>
                    </a:solidFill>
                  </a:rPr>
                  <a:t> </a:t>
                </a:r>
                <a:r>
                  <a:rPr lang="en" altLang="zh-CN" sz="2400" dirty="0"/>
                  <a:t>come from a certain underlying non-linear </a:t>
                </a:r>
                <a:r>
                  <a:rPr lang="en" altLang="zh-CN" sz="2400" dirty="0" err="1"/>
                  <a:t>groundtruth</a:t>
                </a:r>
                <a:r>
                  <a:rPr lang="en" altLang="zh-CN" sz="2400" dirty="0"/>
                  <a:t> mapping (up to certain noise). </a:t>
                </a:r>
                <a:br>
                  <a:rPr lang="en" altLang="zh-CN" sz="2400" dirty="0"/>
                </a:br>
                <a:r>
                  <a:rPr lang="en" altLang="zh-CN" sz="2400" dirty="0"/>
                  <a:t>As such,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" altLang="zh-CN" sz="2400" dirty="0">
                    <a:solidFill>
                      <a:srgbClr val="FF0000"/>
                    </a:solidFill>
                  </a:rPr>
                  <a:t>  are supposed to be “similar”!</a:t>
                </a:r>
                <a:endParaRPr kumimoji="1" lang="en-US" altLang="zh-CN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kumimoji="1" lang="en-US" altLang="zh-CN" sz="2400" b="1" dirty="0"/>
                  <a:t>Conjecture 2: Adam can converge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" altLang="zh-CN" sz="2400" dirty="0">
                    <a:solidFill>
                      <a:srgbClr val="FF0000"/>
                    </a:solidFill>
                  </a:rPr>
                  <a:t>  </a:t>
                </a:r>
                <a:r>
                  <a:rPr kumimoji="1" lang="en" altLang="zh-CN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are “similar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”</a:t>
                </a:r>
                <a:r>
                  <a:rPr kumimoji="1" lang="en-US" altLang="zh-CN" sz="2400" b="1" dirty="0"/>
                  <a:t>.</a:t>
                </a:r>
              </a:p>
              <a:p>
                <a:r>
                  <a:rPr kumimoji="1" lang="en" altLang="zh-CN" sz="2400" dirty="0"/>
                  <a:t>We will verify </a:t>
                </a:r>
                <a:r>
                  <a:rPr kumimoji="1" lang="en-US" altLang="zh-CN" sz="2400" b="1" dirty="0"/>
                  <a:t>Conjecture 1 and 2.</a:t>
                </a:r>
                <a:endParaRPr kumimoji="1" lang="en" altLang="zh-CN" sz="2400" b="1" dirty="0"/>
              </a:p>
              <a:p>
                <a:endParaRPr kumimoji="1" lang="en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236481-FAFF-0587-28E7-28E3D62BE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5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FA0E0-CEF7-829F-38CA-51A104C2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E6D37D-F925-EEE6-6359-52DA5BEA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1E3161E-612D-F8BB-0333-6F6D64AF025C}"/>
                  </a:ext>
                </a:extLst>
              </p:cNvPr>
              <p:cNvSpPr txBox="1"/>
              <p:nvPr/>
            </p:nvSpPr>
            <p:spPr>
              <a:xfrm>
                <a:off x="2187607" y="2433534"/>
                <a:ext cx="7465834" cy="9161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400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sz="2400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2400" b="0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               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            </m:t>
                              </m:r>
                              <m:r>
                                <a:rPr lang="en-US" altLang="zh-CN" sz="2400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  <m:r>
                        <a:rPr lang="en-US" altLang="zh-CN" sz="24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4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∈[−1,1]</m:t>
                      </m:r>
                    </m:oMath>
                  </m:oMathPara>
                </a14:m>
                <a:endParaRPr lang="en-US" altLang="zh-CN" sz="2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1E3161E-612D-F8BB-0333-6F6D64AF0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607" y="2433534"/>
                <a:ext cx="7465834" cy="916148"/>
              </a:xfrm>
              <a:prstGeom prst="rect">
                <a:avLst/>
              </a:prstGeom>
              <a:blipFill>
                <a:blip r:embed="rId3"/>
                <a:stretch>
                  <a:fillRect t="-197260" b="-2890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9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78541-1874-E793-CC21-8AFABFB7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Assumptions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F89EA41-3110-83B8-8094-3000335FFA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91175"/>
                <a:ext cx="10515600" cy="50017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kumimoji="1" lang="en-US" altLang="zh-CN" sz="2600" dirty="0"/>
                  <a:t>Consider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6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)≔</m:t>
                        </m:r>
                        <m:nary>
                          <m:naryPr>
                            <m:chr m:val="∑"/>
                            <m:ctrlP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kumimoji="1" lang="en-US" altLang="zh-CN" sz="2600" dirty="0"/>
              </a:p>
              <a:p>
                <a:r>
                  <a:rPr kumimoji="1" lang="en-US" altLang="zh-CN" sz="2600" b="1" dirty="0"/>
                  <a:t>A1: </a:t>
                </a:r>
                <a:r>
                  <a:rPr kumimoji="1" lang="en-US" altLang="zh-CN" sz="2600" dirty="0"/>
                  <a:t>Assume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600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kumimoji="1" lang="en-US" altLang="zh-CN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600" dirty="0"/>
                  <a:t> are L-Lipschitz continuous. </a:t>
                </a:r>
              </a:p>
              <a:p>
                <a:r>
                  <a:rPr kumimoji="1" lang="en-US" altLang="zh-CN" sz="2600" b="1" dirty="0"/>
                  <a:t>A2: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kumimoji="1" lang="en-US" altLang="zh-CN" sz="2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lit/>
                              </m:rPr>
                              <a:rPr kumimoji="1" lang="en-US" altLang="zh-CN" sz="2600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  <m:r>
                              <a:rPr kumimoji="1" lang="en-US" altLang="zh-CN" sz="2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1" lang="en-US" altLang="zh-CN" sz="2600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kumimoji="1" lang="en-US" altLang="zh-CN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1" lang="en-US" altLang="zh-CN" sz="2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zh-CN" sz="2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sz="26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kumimoji="1" lang="en-US" altLang="zh-CN" sz="26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kumimoji="1" lang="en-US" altLang="zh-CN" sz="26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lit/>
                              </m:rPr>
                              <a:rPr kumimoji="1" lang="en-US" altLang="zh-CN" sz="2600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</m:e>
                          <m:sub>
                            <m:r>
                              <a:rPr kumimoji="1" lang="en-US" altLang="zh-CN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1" lang="en-US" altLang="zh-CN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lit/>
                          </m:r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26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zh-CN" sz="2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kumimoji="1" lang="en-US" altLang="zh-CN" sz="2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kumimoji="1" lang="en-US" altLang="zh-CN" sz="2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lit/>
                          </m:r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kumimoji="1" lang="en-US" altLang="zh-CN" sz="2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sz="2600" b="0" dirty="0"/>
                  <a:t>.</a:t>
                </a:r>
              </a:p>
              <a:p>
                <a:endParaRPr kumimoji="1" lang="en-US" altLang="zh-CN" sz="2600" dirty="0"/>
              </a:p>
              <a:p>
                <a:r>
                  <a:rPr kumimoji="1" lang="en-US" altLang="zh-CN" sz="2600" b="1" dirty="0"/>
                  <a:t>A2 says that: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600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kumimoji="1" lang="en-US" altLang="zh-CN" sz="2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" altLang="zh-CN" sz="2600" dirty="0">
                    <a:solidFill>
                      <a:srgbClr val="FF0000"/>
                    </a:solidFill>
                  </a:rPr>
                  <a:t>  are similar up to certain noise.</a:t>
                </a:r>
                <a:endParaRPr kumimoji="1" lang="en-US" altLang="zh-CN" sz="2600" b="1" dirty="0"/>
              </a:p>
              <a:p>
                <a:r>
                  <a:rPr kumimoji="1" lang="en-US" altLang="zh-CN" sz="2600" b="1" dirty="0"/>
                  <a:t>This is motivated from practical DL tasks. </a:t>
                </a:r>
              </a:p>
              <a:p>
                <a:r>
                  <a:rPr kumimoji="1" lang="en-US" altLang="zh-CN" sz="2600" b="1" dirty="0"/>
                  <a:t>A2</a:t>
                </a:r>
                <a:r>
                  <a:rPr kumimoji="1" lang="en-US" altLang="zh-CN" sz="2600" dirty="0"/>
                  <a:t> is quite general.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kumimoji="1" lang="en-US" altLang="zh-CN" sz="2600" dirty="0"/>
                  <a:t>, A2 becomes bounded variance: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lit/>
                              </m:rP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||</m:t>
                            </m:r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1" lang="en-US" altLang="zh-CN" sz="260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26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d>
                            <m:r>
                              <a:rPr kumimoji="1" lang="en-US" altLang="zh-CN" sz="260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f>
                              <m:fPr>
                                <m:ctrlP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zh-CN" sz="26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kumimoji="1" lang="en-US" altLang="zh-CN" sz="26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den>
                            </m:f>
                            <m:r>
                              <a:rPr kumimoji="1" lang="en-US" altLang="zh-CN" sz="26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ctrlP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kumimoji="1" lang="en-US" altLang="zh-CN" sz="2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260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sSub>
                                  <m:sSubPr>
                                    <m:ctrlPr>
                                      <a:rPr kumimoji="1" lang="en-US" altLang="zh-CN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6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1" lang="en-US" altLang="zh-CN" sz="2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1" lang="en-US" altLang="zh-CN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nary>
                            <m:r>
                              <m:rPr>
                                <m:lit/>
                              </m:rP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||</m:t>
                            </m:r>
                          </m:e>
                          <m:sub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kumimoji="1" lang="en-US" altLang="zh-CN" sz="2600" dirty="0"/>
                  <a:t> .</a:t>
                </a:r>
              </a:p>
              <a:p>
                <a:r>
                  <a:rPr kumimoji="1" lang="en-US" altLang="zh-CN" sz="2600" b="1" dirty="0"/>
                  <a:t>A2</a:t>
                </a:r>
                <a:r>
                  <a:rPr kumimoji="1" lang="en-US" altLang="zh-CN" sz="2600" dirty="0"/>
                  <a:t> allows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kumimoji="1" lang="en-US" altLang="zh-CN" sz="2600" dirty="0"/>
                  <a:t> </a:t>
                </a:r>
                <a:r>
                  <a:rPr lang="en" altLang="zh-CN" sz="2600" dirty="0"/>
                  <a:t>and thus it is weaker than bounded variance.</a:t>
                </a:r>
              </a:p>
              <a:p>
                <a:r>
                  <a:rPr kumimoji="1" lang="en-US" altLang="zh-CN" sz="26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sz="2600" dirty="0"/>
                  <a:t>, </a:t>
                </a:r>
                <a:r>
                  <a:rPr kumimoji="1" lang="en-US" altLang="zh-CN" sz="2600" b="1" dirty="0"/>
                  <a:t>A2 </a:t>
                </a:r>
                <a:r>
                  <a:rPr kumimoji="1" lang="en-US" altLang="zh-CN" sz="2600" dirty="0"/>
                  <a:t>becomes ``Strong Growth Condition (SGC</a:t>
                </a:r>
                <a:r>
                  <a:rPr kumimoji="1" lang="en-US" altLang="zh-CN" sz="1900" dirty="0"/>
                  <a:t>)” [</a:t>
                </a:r>
                <a:r>
                  <a:rPr lang="en" altLang="zh-CN" sz="1900" dirty="0"/>
                  <a:t>Vaswani et al., 19</a:t>
                </a:r>
                <a:r>
                  <a:rPr kumimoji="1" lang="en-US" altLang="zh-CN" sz="1900" dirty="0"/>
                  <a:t>]</a:t>
                </a:r>
              </a:p>
              <a:p>
                <a:r>
                  <a:rPr kumimoji="1" lang="en-US" altLang="zh-CN" sz="2600" dirty="0"/>
                  <a:t>When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kumimoji="1" lang="en-US" altLang="zh-CN" sz="2600" i="1">
                        <a:latin typeface="Cambria Math" panose="02040503050406030204" pitchFamily="18" charset="0"/>
                      </a:rPr>
                      <m:t>||</m:t>
                    </m:r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600">
                        <a:latin typeface="Cambria Math" panose="02040503050406030204" pitchFamily="18" charset="0"/>
                      </a:rPr>
                      <m:t>∇</m:t>
                    </m:r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600">
                        <a:latin typeface="Cambria Math" panose="02040503050406030204" pitchFamily="18" charset="0"/>
                      </a:rPr>
                      <m:t>x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lit/>
                      </m:rPr>
                      <a:rPr kumimoji="1" lang="en-US" altLang="zh-CN" sz="2600" i="1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r>
                  <a:rPr kumimoji="1" lang="en-US" altLang="zh-CN" sz="2600" dirty="0"/>
                  <a:t>=0  ⟹ we have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kumimoji="1" lang="en-US" altLang="zh-CN" sz="2600" i="1">
                        <a:latin typeface="Cambria Math" panose="02040503050406030204" pitchFamily="18" charset="0"/>
                      </a:rPr>
                      <m:t>||</m:t>
                    </m:r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60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600">
                        <a:latin typeface="Cambria Math" panose="02040503050406030204" pitchFamily="18" charset="0"/>
                      </a:rPr>
                      <m:t>x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lit/>
                      </m:rPr>
                      <a:rPr kumimoji="1" lang="en-US" altLang="zh-CN" sz="2600" i="1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r>
                  <a:rPr kumimoji="1" lang="en-US" altLang="zh-CN" sz="2600" dirty="0"/>
                  <a:t>=0.</a:t>
                </a:r>
              </a:p>
              <a:p>
                <a:pPr marL="0" indent="0">
                  <a:buNone/>
                </a:pPr>
                <a:endParaRPr kumimoji="1" lang="en-US" altLang="zh-CN" sz="2200" dirty="0"/>
              </a:p>
              <a:p>
                <a:endParaRPr kumimoji="1" lang="en-US" altLang="zh-CN" dirty="0"/>
              </a:p>
              <a:p>
                <a:endParaRPr kumimoji="1" lang="en-US" altLang="zh-CN" b="1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F89EA41-3110-83B8-8094-3000335FFA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91175"/>
                <a:ext cx="10515600" cy="5001700"/>
              </a:xfrm>
              <a:blipFill>
                <a:blip r:embed="rId2"/>
                <a:stretch>
                  <a:fillRect l="-844" t="-141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16CEE45-8BE5-BAA6-0233-EC1856A4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24A885A-F9F5-A46A-6A0C-E0E01568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61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78541-1874-E793-CC21-8AFABFB7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Related works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F89EA41-3110-83B8-8094-3000335FFA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285750" indent="-285750"/>
                <a:r>
                  <a:rPr kumimoji="1" lang="en-US" altLang="zh-CN" dirty="0"/>
                  <a:t>[Zaheer et al. 18, De et al. 18]: </a:t>
                </a:r>
                <a:br>
                  <a:rPr kumimoji="1" lang="en-US" altLang="zh-CN" dirty="0"/>
                </a:br>
                <a:r>
                  <a:rPr kumimoji="1" lang="en-US" altLang="zh-CN" b="1" dirty="0" err="1"/>
                  <a:t>RMSProp</a:t>
                </a:r>
                <a:r>
                  <a:rPr kumimoji="1" lang="en-US" altLang="zh-CN" dirty="0"/>
                  <a:t>(simplified version of Adam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dirty="0"/>
                  <a:t>) converges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dirty="0"/>
                  <a:t> is large.</a:t>
                </a:r>
              </a:p>
              <a:p>
                <a:pPr marL="285750" indent="-285750"/>
                <a:r>
                  <a:rPr kumimoji="1" lang="en-US" altLang="zh-CN" dirty="0"/>
                  <a:t>Requires bounded gradient assumptions: 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kumimoji="1" lang="en-US" altLang="zh-CN" i="1">
                        <a:latin typeface="Cambria Math" panose="02040503050406030204" pitchFamily="18" charset="0"/>
                      </a:rPr>
                      <m:t>||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∇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m:rPr>
                        <m:lit/>
                      </m:rPr>
                      <a:rPr kumimoji="1" lang="en-US" altLang="zh-CN" i="1">
                        <a:latin typeface="Cambria Math" panose="02040503050406030204" pitchFamily="18" charset="0"/>
                      </a:rPr>
                      <m:t>||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kumimoji="1" lang="en-US" altLang="zh-CN" dirty="0"/>
              </a:p>
              <a:p>
                <a:pPr marL="285750" indent="-285750"/>
                <a:r>
                  <a:rPr kumimoji="1" lang="en-US" altLang="zh-CN" dirty="0"/>
                  <a:t>[Shi et al. 20] prove the convergence of </a:t>
                </a:r>
                <a:r>
                  <a:rPr kumimoji="1" lang="en-US" altLang="zh-CN" b="1" dirty="0" err="1"/>
                  <a:t>RMSProp</a:t>
                </a:r>
                <a:r>
                  <a:rPr kumimoji="1" lang="en-US" altLang="zh-CN" dirty="0"/>
                  <a:t> without bounded gradient assumption. </a:t>
                </a:r>
              </a:p>
              <a:p>
                <a:pPr marL="285750" indent="-285750"/>
                <a:r>
                  <a:rPr kumimoji="1" lang="en-US" altLang="zh-CN" dirty="0"/>
                  <a:t>It is important to study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Adam</a:t>
                </a:r>
                <a:r>
                  <a:rPr kumimoji="1" lang="en-US" altLang="zh-CN" dirty="0"/>
                  <a:t> rather than </a:t>
                </a:r>
                <a:r>
                  <a:rPr kumimoji="1" lang="en-US" altLang="zh-CN" b="1" dirty="0"/>
                  <a:t>RMSprop</a:t>
                </a:r>
                <a:r>
                  <a:rPr kumimoji="1" lang="en-US" altLang="zh-CN" dirty="0"/>
                  <a:t>: </a:t>
                </a:r>
              </a:p>
              <a:p>
                <a:pPr marL="742950" lvl="1" indent="-285750"/>
                <a:r>
                  <a:rPr kumimoji="1" lang="en-US" altLang="zh-CN" sz="2900" b="1" dirty="0"/>
                  <a:t>Numerically: </a:t>
                </a:r>
                <a:r>
                  <a:rPr kumimoji="1" lang="en-US" altLang="zh-CN" sz="2900" dirty="0"/>
                  <a:t>Adam outperforms RMSprop on complicated tasks:</a:t>
                </a:r>
              </a:p>
              <a:p>
                <a:pPr marL="742950" lvl="1" indent="-285750"/>
                <a:r>
                  <a:rPr kumimoji="1" lang="en-US" altLang="zh-CN" sz="2900" dirty="0"/>
                  <a:t>On </a:t>
                </a:r>
                <a:r>
                  <a:rPr kumimoji="1" lang="en-US" altLang="zh-CN" sz="2900" b="1" dirty="0"/>
                  <a:t>Atari</a:t>
                </a:r>
                <a:r>
                  <a:rPr kumimoji="1" lang="en-US" altLang="zh-CN" sz="2900" dirty="0"/>
                  <a:t> , the mean rewarded is improved from 88% to </a:t>
                </a:r>
                <a:r>
                  <a:rPr kumimoji="1" lang="en-US" altLang="zh-CN" sz="2900" dirty="0">
                    <a:solidFill>
                      <a:srgbClr val="FF0000"/>
                    </a:solidFill>
                  </a:rPr>
                  <a:t>110%</a:t>
                </a:r>
                <a:r>
                  <a:rPr kumimoji="1" lang="en-US" altLang="zh-CN" sz="2900" dirty="0"/>
                  <a:t> </a:t>
                </a:r>
                <a:r>
                  <a:rPr kumimoji="1" lang="en-US" altLang="zh-CN" sz="2600" dirty="0"/>
                  <a:t>[Agarwal et al.20; Jiang 20]</a:t>
                </a:r>
              </a:p>
              <a:p>
                <a:pPr marL="742950" lvl="1" indent="-285750"/>
                <a:r>
                  <a:rPr kumimoji="1" lang="en-US" altLang="zh-CN" sz="2900" b="1" dirty="0"/>
                  <a:t>Theoretically: </a:t>
                </a:r>
                <a:r>
                  <a:rPr kumimoji="1" lang="en-US" altLang="zh-CN" sz="2900" dirty="0"/>
                  <a:t>CANNOT reveal the interaction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sz="29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900" dirty="0"/>
                  <a:t>.</a:t>
                </a:r>
              </a:p>
              <a:p>
                <a:pPr marL="285750" indent="-285750"/>
                <a:r>
                  <a:rPr kumimoji="1" lang="en-US" altLang="zh-CN" dirty="0"/>
                  <a:t>[Huang et al. 21] and [Guo et al. 22]: Under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dirty="0"/>
                  <a:t>, Adam can converge. They require:</a:t>
                </a:r>
              </a:p>
              <a:p>
                <a:pPr marL="285750" indent="-285750"/>
                <a:r>
                  <a:rPr kumimoji="1" lang="en-US" altLang="zh-CN" dirty="0">
                    <a:solidFill>
                      <a:srgbClr val="FF0000"/>
                    </a:solidFill>
                  </a:rPr>
                  <a:t>A3: Assume 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||</m:t>
                    </m:r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m:rPr>
                        <m:lit/>
                      </m:rP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||</m:t>
                    </m:r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 A4: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kumimoji="1" lang="en-US" altLang="zh-CN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This line of work is restricted to </a:t>
                </a:r>
                <a:r>
                  <a:rPr kumimoji="1" lang="en-US" altLang="zh-CN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AdaBound</a:t>
                </a:r>
                <a:r>
                  <a:rPr kumimoji="1" lang="en-US" altLang="zh-CN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.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 </a:t>
                </a:r>
                <a:endParaRPr kumimoji="1" lang="en-US" altLang="zh-CN" strike="sngStrike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To our knowledge, </a:t>
                </a:r>
                <a:r>
                  <a:rPr kumimoji="1" lang="en-US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A1+ A2 </a:t>
                </a:r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are the mildest assumption so far. </a:t>
                </a:r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F89EA41-3110-83B8-8094-3000335FFA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26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5C5EA3-AFCF-B69C-4AE9-C4BB1A7B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BA74E4-F42E-3A7B-649C-B6AFD38A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7AF13366-691D-1F61-493E-C18C89FB82B4}"/>
              </a:ext>
            </a:extLst>
          </p:cNvPr>
          <p:cNvCxnSpPr/>
          <p:nvPr/>
        </p:nvCxnSpPr>
        <p:spPr>
          <a:xfrm>
            <a:off x="1041009" y="4696363"/>
            <a:ext cx="5661074" cy="829993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1BE10AF-A10E-2F5C-2D93-691BAE7D95B0}"/>
              </a:ext>
            </a:extLst>
          </p:cNvPr>
          <p:cNvCxnSpPr>
            <a:cxnSpLocks/>
          </p:cNvCxnSpPr>
          <p:nvPr/>
        </p:nvCxnSpPr>
        <p:spPr>
          <a:xfrm flipV="1">
            <a:off x="838200" y="4497047"/>
            <a:ext cx="5401994" cy="104113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6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78541-1874-E793-CC21-8AFABFB7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Related works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F89EA41-3110-83B8-8094-3000335FFA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285750" indent="-285750"/>
                <a:r>
                  <a:rPr kumimoji="1" lang="en-US" altLang="zh-CN" dirty="0"/>
                  <a:t>[Zaheer et al. 18, De et al. 18, Shi et al. 20]: </a:t>
                </a:r>
                <a:br>
                  <a:rPr kumimoji="1" lang="en-US" altLang="zh-CN" dirty="0"/>
                </a:br>
                <a:r>
                  <a:rPr kumimoji="1" lang="en-US" altLang="zh-CN" b="1" dirty="0" err="1"/>
                  <a:t>RMSProp</a:t>
                </a:r>
                <a:r>
                  <a:rPr kumimoji="1" lang="en-US" altLang="zh-CN" dirty="0"/>
                  <a:t>(simplified version of Adam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dirty="0"/>
                  <a:t>) can converge.</a:t>
                </a:r>
              </a:p>
              <a:p>
                <a:pPr marL="285750" indent="-285750"/>
                <a:r>
                  <a:rPr kumimoji="1" lang="en-US" altLang="zh-CN" dirty="0"/>
                  <a:t>It is important to study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Adam</a:t>
                </a:r>
                <a:r>
                  <a:rPr kumimoji="1" lang="en-US" altLang="zh-CN" dirty="0"/>
                  <a:t> rather than </a:t>
                </a:r>
                <a:r>
                  <a:rPr kumimoji="1" lang="en-US" altLang="zh-CN" b="1" dirty="0"/>
                  <a:t>RMSprop</a:t>
                </a:r>
                <a:r>
                  <a:rPr kumimoji="1" lang="en-US" altLang="zh-CN" dirty="0"/>
                  <a:t>: </a:t>
                </a:r>
              </a:p>
              <a:p>
                <a:pPr marL="742950" lvl="1" indent="-285750"/>
                <a:r>
                  <a:rPr kumimoji="1" lang="en-US" altLang="zh-CN" sz="2900" b="1" dirty="0"/>
                  <a:t>Numerically: </a:t>
                </a:r>
                <a:r>
                  <a:rPr kumimoji="1" lang="en-US" altLang="zh-CN" sz="2900" dirty="0"/>
                  <a:t>Adam outperforms RMSprop on complicated tasks:</a:t>
                </a:r>
              </a:p>
              <a:p>
                <a:pPr marL="742950" lvl="1" indent="-285750"/>
                <a:r>
                  <a:rPr kumimoji="1" lang="en-US" altLang="zh-CN" sz="2900" dirty="0"/>
                  <a:t>On </a:t>
                </a:r>
                <a:r>
                  <a:rPr kumimoji="1" lang="en-US" altLang="zh-CN" sz="2900" b="1" dirty="0"/>
                  <a:t>Atari</a:t>
                </a:r>
                <a:r>
                  <a:rPr kumimoji="1" lang="en-US" altLang="zh-CN" sz="2900" dirty="0"/>
                  <a:t>, the mean rewarded is improved from 88% to </a:t>
                </a:r>
                <a:r>
                  <a:rPr kumimoji="1" lang="en-US" altLang="zh-CN" sz="2900" dirty="0">
                    <a:solidFill>
                      <a:srgbClr val="FF0000"/>
                    </a:solidFill>
                  </a:rPr>
                  <a:t>110%</a:t>
                </a:r>
                <a:r>
                  <a:rPr kumimoji="1" lang="en-US" altLang="zh-CN" sz="2900" dirty="0"/>
                  <a:t> </a:t>
                </a:r>
                <a:r>
                  <a:rPr kumimoji="1" lang="en-US" altLang="zh-CN" sz="2600" dirty="0"/>
                  <a:t>[Agarwal et al.20; Jiang 20]</a:t>
                </a:r>
              </a:p>
              <a:p>
                <a:pPr marL="742950" lvl="1" indent="-285750"/>
                <a:r>
                  <a:rPr kumimoji="1" lang="en-US" altLang="zh-CN" sz="2900" b="1" dirty="0"/>
                  <a:t>Theoretically: </a:t>
                </a:r>
                <a:r>
                  <a:rPr kumimoji="1" lang="en-US" altLang="zh-CN" sz="2900" dirty="0"/>
                  <a:t>CANNOT reveal the interaction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sz="29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900" dirty="0"/>
                  <a:t>.</a:t>
                </a:r>
              </a:p>
              <a:p>
                <a:pPr marL="285750" indent="-285750"/>
                <a:r>
                  <a:rPr kumimoji="1" lang="en-US" altLang="zh-CN" dirty="0"/>
                  <a:t>[Huang et al. 21] and [Guo et al. 22]: Under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dirty="0"/>
                  <a:t>, Adam can converge. They require:</a:t>
                </a:r>
              </a:p>
              <a:p>
                <a:pPr marL="285750" indent="-285750"/>
                <a:r>
                  <a:rPr kumimoji="1" lang="en-US" altLang="zh-CN" dirty="0">
                    <a:solidFill>
                      <a:srgbClr val="FF0000"/>
                    </a:solidFill>
                  </a:rPr>
                  <a:t>A3: Assume 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||</m:t>
                    </m:r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m:rPr>
                        <m:lit/>
                      </m:rP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||</m:t>
                    </m:r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 A4: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kumimoji="1" lang="en-US" altLang="zh-CN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This line of work is restricted to </a:t>
                </a:r>
                <a:r>
                  <a:rPr kumimoji="1" lang="en-US" altLang="zh-CN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AdaBound</a:t>
                </a:r>
                <a:r>
                  <a:rPr kumimoji="1" lang="en-US" altLang="zh-CN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.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 </a:t>
                </a:r>
                <a:endParaRPr kumimoji="1" lang="en-US" altLang="zh-CN" strike="sngStrike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To our knowledge, </a:t>
                </a:r>
                <a:r>
                  <a:rPr kumimoji="1" lang="en-US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A1+ A2 </a:t>
                </a:r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are the mildest assumption so far. </a:t>
                </a:r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F89EA41-3110-83B8-8094-3000335FFA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29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5C5EA3-AFCF-B69C-4AE9-C4BB1A7B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BA74E4-F42E-3A7B-649C-B6AFD38A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7AF13366-691D-1F61-493E-C18C89FB82B4}"/>
              </a:ext>
            </a:extLst>
          </p:cNvPr>
          <p:cNvCxnSpPr/>
          <p:nvPr/>
        </p:nvCxnSpPr>
        <p:spPr>
          <a:xfrm>
            <a:off x="1041009" y="4696363"/>
            <a:ext cx="5661074" cy="829993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1BE10AF-A10E-2F5C-2D93-691BAE7D95B0}"/>
              </a:ext>
            </a:extLst>
          </p:cNvPr>
          <p:cNvCxnSpPr>
            <a:cxnSpLocks/>
          </p:cNvCxnSpPr>
          <p:nvPr/>
        </p:nvCxnSpPr>
        <p:spPr>
          <a:xfrm flipV="1">
            <a:off x="838200" y="4497047"/>
            <a:ext cx="5401994" cy="104113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7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104FF64-E411-8506-09BA-36C10E600C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b="1" dirty="0"/>
                  <a:t>Convergence results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en-US" altLang="zh-CN" b="1" dirty="0"/>
                  <a:t> </a:t>
                </a:r>
                <a:endParaRPr kumimoji="1" lang="zh-CN" altLang="en-US" b="1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104FF64-E411-8506-09BA-36C10E600C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0B13C71-A037-7420-784D-11BD53EB1D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b="1" dirty="0"/>
                  <a:t>Theorem 1</a:t>
                </a:r>
                <a:r>
                  <a:rPr kumimoji="1" lang="en-US" altLang="zh-CN" b="1" dirty="0">
                    <a:sym typeface="Wingdings" pitchFamily="2" charset="2"/>
                  </a:rPr>
                  <a:t>: </a:t>
                </a:r>
                <a:r>
                  <a:rPr kumimoji="1" lang="en-US" altLang="zh-CN" dirty="0"/>
                  <a:t>Consider the previous setting. 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When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≥1−</m:t>
                    </m:r>
                    <m:r>
                      <a:rPr kumimoji="1"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kumimoji="1" lang="en-US" altLang="zh-CN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1" lang="en-US" altLang="zh-CN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kumimoji="1" lang="en-US" altLang="zh-CN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kumimoji="1" lang="en-US" altLang="zh-CN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3.5</m:t>
                                </m:r>
                              </m:sup>
                            </m:sSup>
                            <m: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en-US" altLang="zh-CN" b="0" dirty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kumimoji="1"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kumimoji="1" lang="en-US" altLang="zh-CN" b="0" dirty="0">
                    <a:solidFill>
                      <a:srgbClr val="0070C0"/>
                    </a:solidFill>
                  </a:rPr>
                  <a:t>, </a:t>
                </a:r>
                <a:r>
                  <a:rPr kumimoji="1" lang="en-US" altLang="zh-CN" b="0" dirty="0"/>
                  <a:t>Adam with </a:t>
                </a:r>
                <a:r>
                  <a:rPr kumimoji="1" lang="en-US" altLang="zh-CN" b="0" dirty="0" err="1"/>
                  <a:t>stepsize</a:t>
                </a:r>
                <a:r>
                  <a:rPr kumimoji="1" lang="en-US" altLang="zh-CN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b="0" dirty="0"/>
                  <a:t> converges to the neighborhood of stationary points.</a:t>
                </a:r>
              </a:p>
              <a:p>
                <a:endParaRPr kumimoji="1" lang="en-US" altLang="zh-CN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∈[1, 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lim>
                        </m:limLow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  <m:r>
                          <m:rPr>
                            <m:lit/>
                          </m:r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 |</m:t>
                        </m:r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lit/>
                              </m:r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1" lang="en-US" altLang="zh-CN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func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rad>
                          </m:den>
                        </m:f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kumimoji="1" lang="en-US" altLang="zh-CN" dirty="0"/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en-US" altLang="zh-CN" b="1" dirty="0"/>
                  <a:t>Remark: </a:t>
                </a:r>
                <a:r>
                  <a:rPr kumimoji="1" lang="en-US" altLang="zh-CN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dirty="0"/>
                  <a:t>: Adam converges to stationary points.</a:t>
                </a:r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0B13C71-A037-7420-784D-11BD53EB1D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954B7D-D6EC-3928-77AA-0BC9D3C1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84A65F-3599-AE47-4C83-B158CDAF6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3588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104FF64-E411-8506-09BA-36C10E600C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b="1" dirty="0"/>
                  <a:t>Convergence results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en-US" altLang="zh-CN" b="1" dirty="0"/>
                  <a:t> </a:t>
                </a:r>
                <a:endParaRPr kumimoji="1" lang="zh-CN" altLang="en-US" b="1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104FF64-E411-8506-09BA-36C10E600C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A415CC1-7D71-64FE-BC30-F1CEA81E0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25" y="1446802"/>
            <a:ext cx="3597447" cy="3462823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446598-35F7-D3A9-C01B-F335C7D4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45E12F-58D2-6915-EB28-EE4081C9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18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71CC48-DD3A-D0C9-0B13-CEB412EE0DD5}"/>
                  </a:ext>
                </a:extLst>
              </p:cNvPr>
              <p:cNvSpPr txBox="1"/>
              <p:nvPr/>
            </p:nvSpPr>
            <p:spPr>
              <a:xfrm>
                <a:off x="5457989" y="3721813"/>
                <a:ext cx="65581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Intuition: Large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/>
                  <a:t> weaken the movement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71CC48-DD3A-D0C9-0B13-CEB412EE0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989" y="3721813"/>
                <a:ext cx="6558142" cy="461665"/>
              </a:xfrm>
              <a:prstGeom prst="rect">
                <a:avLst/>
              </a:prstGeom>
              <a:blipFill>
                <a:blip r:embed="rId4"/>
                <a:stretch>
                  <a:fillRect l="-1351" t="-13514" b="-270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CD6D923A-10E7-9FED-66CF-71CD528DF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428" y="1825625"/>
            <a:ext cx="5914573" cy="13615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2C618BA-FDF5-7F39-B346-0393193DD6C5}"/>
              </a:ext>
            </a:extLst>
          </p:cNvPr>
          <p:cNvSpPr txBox="1"/>
          <p:nvPr/>
        </p:nvSpPr>
        <p:spPr>
          <a:xfrm>
            <a:off x="489001" y="5799104"/>
            <a:ext cx="11296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dirty="0"/>
              <a:t>Our result helps explain why Adam works well in practice (e.g. NLP, CV applications):</a:t>
            </a:r>
            <a:br>
              <a:rPr lang="en" altLang="zh-CN" sz="2400" dirty="0"/>
            </a:br>
            <a:r>
              <a:rPr lang="en" altLang="zh-CN" sz="2400" dirty="0"/>
              <a:t>They choose hyperparameters in the </a:t>
            </a:r>
            <a:r>
              <a:rPr lang="en" altLang="zh-CN" sz="2400" dirty="0">
                <a:solidFill>
                  <a:schemeClr val="accent6">
                    <a:lumMod val="75000"/>
                  </a:schemeClr>
                </a:solidFill>
              </a:rPr>
              <a:t>safe</a:t>
            </a:r>
            <a:r>
              <a:rPr lang="en" altLang="zh-CN" sz="2400" dirty="0"/>
              <a:t> region.</a:t>
            </a:r>
            <a:endParaRPr kumimoji="1"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8C18FFA-58EE-5486-9E9B-E05FD0ACBF1A}"/>
                  </a:ext>
                </a:extLst>
              </p:cNvPr>
              <p:cNvSpPr txBox="1"/>
              <p:nvPr/>
            </p:nvSpPr>
            <p:spPr>
              <a:xfrm>
                <a:off x="489001" y="4909625"/>
                <a:ext cx="115271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" altLang="zh-CN" sz="2400" dirty="0"/>
                  <a:t>Previously, the majority of the region is claimed to be </a:t>
                </a:r>
                <a:r>
                  <a:rPr lang="en" altLang="zh-CN" sz="2400" dirty="0">
                    <a:solidFill>
                      <a:srgbClr val="FF0000"/>
                    </a:solidFill>
                  </a:rPr>
                  <a:t>dangerous. (when fixing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" altLang="zh-CN" sz="2400" dirty="0">
                    <a:solidFill>
                      <a:srgbClr val="FF0000"/>
                    </a:solidFill>
                  </a:rPr>
                  <a:t> first)</a:t>
                </a:r>
                <a:br>
                  <a:rPr lang="en" altLang="zh-CN" sz="2400" dirty="0">
                    <a:solidFill>
                      <a:srgbClr val="FF0000"/>
                    </a:solidFill>
                  </a:rPr>
                </a:br>
                <a:r>
                  <a:rPr lang="en" altLang="zh-CN" sz="2400" dirty="0"/>
                  <a:t>While we successfully identify a </a:t>
                </a:r>
                <a:r>
                  <a:rPr lang="en" altLang="zh-CN" sz="2400" dirty="0">
                    <a:solidFill>
                      <a:schemeClr val="accent6">
                        <a:lumMod val="75000"/>
                      </a:schemeClr>
                    </a:solidFill>
                  </a:rPr>
                  <a:t>safe</a:t>
                </a:r>
                <a:r>
                  <a:rPr lang="en" altLang="zh-CN" sz="2400" dirty="0"/>
                  <a:t> </a:t>
                </a:r>
                <a:r>
                  <a:rPr lang="en" altLang="zh-CN" sz="2400" dirty="0">
                    <a:solidFill>
                      <a:schemeClr val="accent6">
                        <a:lumMod val="75000"/>
                      </a:schemeClr>
                    </a:solidFill>
                  </a:rPr>
                  <a:t>region (when choosing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" altLang="zh-CN" sz="2400" dirty="0">
                    <a:solidFill>
                      <a:schemeClr val="accent6">
                        <a:lumMod val="75000"/>
                      </a:schemeClr>
                    </a:solidFill>
                  </a:rPr>
                  <a:t> according to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" altLang="zh-CN" sz="2400" dirty="0">
                    <a:solidFill>
                      <a:schemeClr val="accent6">
                        <a:lumMod val="75000"/>
                      </a:schemeClr>
                    </a:solidFill>
                  </a:rPr>
                  <a:t>). 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8C18FFA-58EE-5486-9E9B-E05FD0ACB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01" y="4909625"/>
                <a:ext cx="11527130" cy="830997"/>
              </a:xfrm>
              <a:prstGeom prst="rect">
                <a:avLst/>
              </a:prstGeom>
              <a:blipFill>
                <a:blip r:embed="rId6"/>
                <a:stretch>
                  <a:fillRect l="-770" t="-5970"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6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04FF64-E411-8506-09BA-36C10E60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Remark: Convergence to neighborhood.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FF287B68-F597-E2AE-5D7E-CCC48B36FE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zh-CN" sz="2400" b="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0:</m:t>
                    </m:r>
                  </m:oMath>
                </a14:m>
                <a:r>
                  <a:rPr lang="en-US" altLang="zh-CN" sz="2400" dirty="0"/>
                  <a:t> converges to stationary points. </a:t>
                </a:r>
              </a:p>
              <a:p>
                <a:r>
                  <a:rPr lang="en-US" altLang="zh-CN" sz="24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0:</m:t>
                    </m:r>
                  </m:oMath>
                </a14:m>
                <a:r>
                  <a:rPr lang="en-US" altLang="zh-CN" sz="2400" dirty="0"/>
                  <a:t> </a:t>
                </a:r>
                <a:r>
                  <a:rPr kumimoji="1" lang="en-US" altLang="zh-CN" sz="2400" b="0" dirty="0"/>
                  <a:t>converges to the neighborhood of stationary points with size</a:t>
                </a:r>
                <a14:m>
                  <m:oMath xmlns:m="http://schemas.openxmlformats.org/officeDocument/2006/math">
                    <m: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0" dirty="0"/>
                  <a:t>.  (often </a:t>
                </a:r>
                <a:r>
                  <a:rPr kumimoji="1" lang="en-US" altLang="zh-CN" sz="2400" dirty="0"/>
                  <a:t>called </a:t>
                </a:r>
                <a:r>
                  <a:rPr kumimoji="1" lang="en-US" altLang="zh-CN" sz="2400" b="0" dirty="0"/>
                  <a:t>``ambiguity zone</a:t>
                </a:r>
                <a:r>
                  <a:rPr kumimoji="1" lang="en-US" altLang="zh-CN" sz="2400" dirty="0"/>
                  <a:t>”</a:t>
                </a:r>
                <a:r>
                  <a:rPr kumimoji="1" lang="en-US" altLang="zh-CN" sz="2400" b="0" dirty="0"/>
                  <a:t>).</a:t>
                </a:r>
                <a:endParaRPr lang="en-US" altLang="zh-CN" sz="2400" dirty="0"/>
              </a:p>
              <a:p>
                <a:r>
                  <a:rPr lang="en-US" altLang="zh-CN" sz="2400" dirty="0"/>
                  <a:t>This is common for constant-step SGD </a:t>
                </a:r>
                <a:r>
                  <a:rPr lang="en-US" altLang="zh-CN" sz="1800" dirty="0"/>
                  <a:t>[</a:t>
                </a:r>
                <a:r>
                  <a:rPr lang="en" altLang="zh-CN" sz="1800" dirty="0"/>
                  <a:t>Yan et al., 2018; Yu et al., 2019</a:t>
                </a:r>
                <a:r>
                  <a:rPr lang="en-US" altLang="zh-CN" sz="1800" dirty="0"/>
                  <a:t>]</a:t>
                </a:r>
              </a:p>
              <a:p>
                <a:pPr marL="0" indent="0">
                  <a:buNone/>
                </a:pPr>
                <a:r>
                  <a:rPr lang="en-US" altLang="zh-CN" sz="2400" dirty="0"/>
                  <a:t>and diminishing-step Adaptive gradient methods </a:t>
                </a:r>
                <a:r>
                  <a:rPr lang="en-US" altLang="zh-CN" sz="1800" dirty="0"/>
                  <a:t>[</a:t>
                </a:r>
                <a:r>
                  <a:rPr lang="en" altLang="zh-CN" sz="1800" dirty="0"/>
                  <a:t>Zaheer et al., 2018; Shi et al., 2020</a:t>
                </a:r>
                <a:r>
                  <a:rPr lang="en-US" altLang="zh-CN" sz="1800" dirty="0"/>
                  <a:t>]:</a:t>
                </a:r>
              </a:p>
              <a:p>
                <a:pPr marL="0" indent="0">
                  <a:buNone/>
                </a:pPr>
                <a:br>
                  <a:rPr lang="en-US" altLang="zh-CN" sz="24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altLang="zh-CN" sz="2400" dirty="0"/>
              </a:p>
              <a:p>
                <a:pPr marL="0" indent="0">
                  <a:buNone/>
                </a:pPr>
                <a:r>
                  <a:rPr lang="en-US" altLang="zh-CN" sz="2400" dirty="0"/>
                  <a:t>Although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CN" sz="2400" dirty="0"/>
                  <a:t> is diminishing,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altLang="zh-CN" sz="2400" dirty="0"/>
                  <a:t> may not decrease. </a:t>
                </a:r>
              </a:p>
              <a:p>
                <a:pPr marL="0" indent="0">
                  <a:buNone/>
                </a:pPr>
                <a:endParaRPr lang="en-US" altLang="zh-CN" sz="2400" dirty="0"/>
              </a:p>
              <a:p>
                <a:pPr marL="0" indent="0">
                  <a:buNone/>
                </a:pPr>
                <a:endParaRPr lang="en-US" altLang="zh-CN" sz="2400" dirty="0"/>
              </a:p>
              <a:p>
                <a:pPr marL="0" indent="0">
                  <a:buNone/>
                </a:pPr>
                <a:endParaRPr lang="en-US" altLang="zh-CN" sz="2400" dirty="0"/>
              </a:p>
              <a:p>
                <a:pPr marL="0" indent="0">
                  <a:buNone/>
                </a:pPr>
                <a:endParaRPr lang="en-US" altLang="zh-CN" sz="2400" dirty="0"/>
              </a:p>
              <a:p>
                <a:pPr marL="0" indent="0">
                  <a:buNone/>
                </a:pPr>
                <a:endParaRPr lang="en-US" altLang="zh-CN" sz="2400" dirty="0"/>
              </a:p>
            </p:txBody>
          </p:sp>
        </mc:Choice>
        <mc:Fallback xmlns="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FF287B68-F597-E2AE-5D7E-CCC48B36FE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116EACE-5210-459E-FC07-67347B8D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AA9C39-3824-0646-E6FC-2C8CE1B1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19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597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AB77B5-67BB-F493-368E-9F3CA8A2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What to expect from this talk? 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DB9629-F3DA-D3E2-E9A6-FBBBBC39C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1" dirty="0"/>
              <a:t>For theorist:</a:t>
            </a:r>
          </a:p>
          <a:p>
            <a:pPr lvl="1"/>
            <a:r>
              <a:rPr kumimoji="1" lang="en-US" altLang="zh-CN" dirty="0"/>
              <a:t>Convergence &amp; divergence phase transition.</a:t>
            </a:r>
          </a:p>
          <a:p>
            <a:pPr lvl="1"/>
            <a:r>
              <a:rPr kumimoji="1" lang="en-US" altLang="zh-CN" dirty="0"/>
              <a:t>Problem-dependent bound </a:t>
            </a:r>
            <a:r>
              <a:rPr kumimoji="1" lang="en-US" altLang="zh-CN" dirty="0" err="1"/>
              <a:t>v.s</a:t>
            </a:r>
            <a:r>
              <a:rPr kumimoji="1" lang="en-US" altLang="zh-CN" dirty="0"/>
              <a:t>. Problem-independent bound.</a:t>
            </a:r>
          </a:p>
          <a:p>
            <a:pPr lvl="1"/>
            <a:r>
              <a:rPr kumimoji="1" lang="en-US" altLang="zh-CN" dirty="0"/>
              <a:t>A new method to analysis stochastic non-linear dynamic system.</a:t>
            </a:r>
            <a:br>
              <a:rPr kumimoji="1" lang="en-US" altLang="zh-CN" dirty="0"/>
            </a:br>
            <a:endParaRPr kumimoji="1" lang="en-US" altLang="zh-CN" dirty="0"/>
          </a:p>
          <a:p>
            <a:r>
              <a:rPr kumimoji="1" lang="en-US" altLang="zh-CN" b="1" dirty="0"/>
              <a:t>For engineers: </a:t>
            </a:r>
          </a:p>
          <a:p>
            <a:pPr lvl="1"/>
            <a:r>
              <a:rPr kumimoji="1" lang="en-US" altLang="zh-CN" dirty="0">
                <a:solidFill>
                  <a:srgbClr val="0070C0"/>
                </a:solidFill>
              </a:rPr>
              <a:t>Is Adam a theoretically justified algorithm? </a:t>
            </a:r>
          </a:p>
          <a:p>
            <a:pPr lvl="1"/>
            <a:r>
              <a:rPr kumimoji="1" lang="en-US" altLang="zh-CN" dirty="0">
                <a:solidFill>
                  <a:srgbClr val="0070C0"/>
                </a:solidFill>
              </a:rPr>
              <a:t>Shall we use it confidently?</a:t>
            </a:r>
          </a:p>
          <a:p>
            <a:pPr lvl="1"/>
            <a:r>
              <a:rPr kumimoji="1" lang="en-US" altLang="zh-CN" dirty="0">
                <a:solidFill>
                  <a:srgbClr val="0070C0"/>
                </a:solidFill>
              </a:rPr>
              <a:t>How to tune hyperparameters?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FABA70B-F240-63DE-5247-C8575CD8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84D750-A151-42BF-3DD4-0D235737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2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04FF64-E411-8506-09BA-36C10E60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Remark: Convergence to neighborhood.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CD0B6A-6DC9-D225-5AE3-D4086640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914" y="2199605"/>
            <a:ext cx="4258488" cy="3272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CE4C9E7-4CE2-E744-401B-03DC9BD58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99605"/>
            <a:ext cx="4583233" cy="3402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908326-CA38-E880-2E47-B717E1AF1B9E}"/>
                  </a:ext>
                </a:extLst>
              </p:cNvPr>
              <p:cNvSpPr txBox="1"/>
              <p:nvPr/>
            </p:nvSpPr>
            <p:spPr>
              <a:xfrm>
                <a:off x="1090333" y="1533820"/>
                <a:ext cx="41061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Left: An example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kumimoji="1" lang="en-US" altLang="zh-CN" sz="2400" dirty="0"/>
                  <a:t> 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908326-CA38-E880-2E47-B717E1AF1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33" y="1533820"/>
                <a:ext cx="4106189" cy="461665"/>
              </a:xfrm>
              <a:prstGeom prst="rect">
                <a:avLst/>
              </a:prstGeom>
              <a:blipFill>
                <a:blip r:embed="rId4"/>
                <a:stretch>
                  <a:fillRect l="-2160" t="-8108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59CDDC9-38AB-D522-8A09-67CA01602D28}"/>
                  </a:ext>
                </a:extLst>
              </p:cNvPr>
              <p:cNvSpPr txBox="1"/>
              <p:nvPr/>
            </p:nvSpPr>
            <p:spPr>
              <a:xfrm>
                <a:off x="6587700" y="1533820"/>
                <a:ext cx="43049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Right: An example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sz="2400" dirty="0"/>
                  <a:t> 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59CDDC9-38AB-D522-8A09-67CA01602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700" y="1533820"/>
                <a:ext cx="4304961" cy="461665"/>
              </a:xfrm>
              <a:prstGeom prst="rect">
                <a:avLst/>
              </a:prstGeom>
              <a:blipFill>
                <a:blip r:embed="rId5"/>
                <a:stretch>
                  <a:fillRect l="-2059" t="-8108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A26A357-B093-0390-18E6-10953657163A}"/>
                  </a:ext>
                </a:extLst>
              </p:cNvPr>
              <p:cNvSpPr txBox="1"/>
              <p:nvPr/>
            </p:nvSpPr>
            <p:spPr>
              <a:xfrm>
                <a:off x="1002340" y="5733166"/>
                <a:ext cx="7151060" cy="623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Setting: Consider Adam &amp; SGD with </a:t>
                </a:r>
                <a:r>
                  <a:rPr kumimoji="1" lang="en-US" altLang="zh-CN" sz="2400" dirty="0" err="1"/>
                  <a:t>stepsize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A26A357-B093-0390-18E6-109536571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340" y="5733166"/>
                <a:ext cx="7151060" cy="623184"/>
              </a:xfrm>
              <a:prstGeom prst="rect">
                <a:avLst/>
              </a:prstGeom>
              <a:blipFill>
                <a:blip r:embed="rId6"/>
                <a:stretch>
                  <a:fillRect l="-1239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580915-2047-A1D7-404A-1057AAE7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B31C45-5782-082E-346D-43A662C4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9015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ECE28-D6E8-CE46-6DA7-557A4106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Techniques for proving convergence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EF51621-1E14-8297-EF51-279CF875EA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36087" cy="435133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To prove convergence, we want to show: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⟨"/>
                        <m:endChr m:val="⟩"/>
                        <m:ctrlPr>
                          <a:rPr kumimoji="1"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kumimoji="1" lang="en-US" altLang="zh-CN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kumimoji="1" lang="en-US" altLang="zh-CN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zh-CN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32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sz="3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32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zh-CN" sz="32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d>
                    <m:r>
                      <a:rPr kumimoji="1" lang="en-US" altLang="zh-CN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kumimoji="1" lang="en-US" altLang="zh-C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320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kumimoji="1" lang="en-US" altLang="zh-CN" sz="320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kumimoji="1" lang="en-US" altLang="zh-CN" sz="3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sty m:val="p"/>
                              </m:rPr>
                              <a:rPr kumimoji="1" lang="en-US" altLang="zh-CN" sz="32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1" lang="en-US" altLang="zh-CN" sz="3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kumimoji="1" lang="en-US" altLang="zh-CN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kumimoji="1" lang="en-US" altLang="zh-CN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kumimoji="1" lang="en-US" altLang="zh-CN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32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ctrlPr>
                                      <a:rPr kumimoji="1"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kumimoji="1" lang="en-US" altLang="zh-CN" sz="32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kumimoji="1" lang="en-US" altLang="zh-CN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∘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zh-CN" sz="32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2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kumimoji="1" lang="en-US" altLang="zh-CN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kumimoji="1"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kumimoji="1" lang="en-US" altLang="zh-CN" sz="3200" b="0" i="1" dirty="0">
                    <a:latin typeface="Cambria Math" panose="02040503050406030204" pitchFamily="18" charset="0"/>
                  </a:rPr>
                  <a:t>&gt; 0 </a:t>
                </a:r>
                <a:endParaRPr kumimoji="1" lang="en-US" altLang="zh-CN" dirty="0"/>
              </a:p>
              <a:p>
                <a:r>
                  <a:rPr kumimoji="1" lang="en-US" altLang="zh-CN" dirty="0"/>
                  <a:t>We point out there are at least two challenges</a:t>
                </a:r>
              </a:p>
              <a:p>
                <a:r>
                  <a:rPr kumimoji="1" lang="en-US" altLang="zh-CN" dirty="0"/>
                  <a:t>We provide a new method to overcome these two challenges.</a:t>
                </a:r>
              </a:p>
              <a:p>
                <a:r>
                  <a:rPr kumimoji="1" lang="en-US" altLang="zh-CN" b="1" dirty="0">
                    <a:solidFill>
                      <a:srgbClr val="C00000"/>
                    </a:solidFill>
                  </a:rPr>
                  <a:t>Proof techniques: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Stochastic non-linear dynamics analysis;</a:t>
                </a:r>
              </a:p>
              <a:p>
                <a:pPr marL="0" indent="0">
                  <a:buNone/>
                </a:pPr>
                <a:r>
                  <a:rPr kumimoji="1" lang="en-US" altLang="zh-CN" dirty="0">
                    <a:solidFill>
                      <a:srgbClr val="C00000"/>
                    </a:solidFill>
                  </a:rPr>
                  <a:t>random permutation analysis.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EF51621-1E14-8297-EF51-279CF875E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36087" cy="4351338"/>
              </a:xfrm>
              <a:blipFill>
                <a:blip r:embed="rId2"/>
                <a:stretch>
                  <a:fillRect l="-1139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4ACA68-CC93-314F-C589-7F57BEB5D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AD143F0-BAE5-751B-7348-F6785AF4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21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40AE0F8-BB6A-C222-7B13-C8DECE5482F7}"/>
                  </a:ext>
                </a:extLst>
              </p:cNvPr>
              <p:cNvSpPr txBox="1"/>
              <p:nvPr/>
            </p:nvSpPr>
            <p:spPr>
              <a:xfrm>
                <a:off x="1544681" y="4211817"/>
                <a:ext cx="9498873" cy="19389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b="1" dirty="0"/>
                  <a:t>Challenge 1:   massive momentum. </a:t>
                </a:r>
                <a:r>
                  <a:rPr kumimoji="1" lang="en-US" altLang="zh-CN" sz="2000" dirty="0"/>
                  <a:t>When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is large,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contains heavy historical signals. </a:t>
                </a:r>
                <a:br>
                  <a:rPr kumimoji="1" lang="en-US" altLang="zh-CN" sz="2000" dirty="0"/>
                </a:br>
                <a:r>
                  <a:rPr kumimoji="1" lang="en-US" altLang="zh-CN" sz="2000" dirty="0"/>
                  <a:t>Even for </a:t>
                </a:r>
                <a:r>
                  <a:rPr kumimoji="1" lang="en-US" altLang="zh-CN" sz="2000" dirty="0" err="1"/>
                  <a:t>SGDmomentum</a:t>
                </a:r>
                <a:r>
                  <a:rPr kumimoji="1" lang="en-US" altLang="zh-CN" sz="2000" dirty="0"/>
                  <a:t>, controlling momentum error is non-trivial  [Liu et al. 20].</a:t>
                </a:r>
              </a:p>
              <a:p>
                <a:r>
                  <a:rPr kumimoji="1" lang="en-US" altLang="zh-CN" sz="2000" dirty="0"/>
                  <a:t>Existing methods: 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kumimoji="1" lang="en-US" altLang="zh-CN" sz="2000" dirty="0"/>
                  <a:t> [Z</a:t>
                </a:r>
                <a:r>
                  <a:rPr lang="en" altLang="zh-CN" sz="2000" dirty="0"/>
                  <a:t>aheer et al., 2018; De et al., 2018; Shi et al., 2020].</a:t>
                </a:r>
                <a:br>
                  <a:rPr lang="en" altLang="zh-CN" sz="2000" dirty="0"/>
                </a:br>
                <a:br>
                  <a:rPr lang="en" altLang="zh-CN" sz="2000" dirty="0"/>
                </a:br>
                <a:r>
                  <a:rPr lang="en" altLang="zh-CN" sz="2000" dirty="0"/>
                  <a:t>However, we are interested in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∈[0,1)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40AE0F8-BB6A-C222-7B13-C8DECE548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681" y="4211817"/>
                <a:ext cx="9498873" cy="1938992"/>
              </a:xfrm>
              <a:prstGeom prst="rect">
                <a:avLst/>
              </a:prstGeom>
              <a:blipFill>
                <a:blip r:embed="rId3"/>
                <a:stretch>
                  <a:fillRect l="-668" t="-1948" r="-401"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22468D0D-10E5-8C6A-E1AA-D8F107070272}"/>
              </a:ext>
            </a:extLst>
          </p:cNvPr>
          <p:cNvCxnSpPr>
            <a:cxnSpLocks/>
          </p:cNvCxnSpPr>
          <p:nvPr/>
        </p:nvCxnSpPr>
        <p:spPr>
          <a:xfrm flipH="1">
            <a:off x="5735211" y="2672337"/>
            <a:ext cx="1117814" cy="151332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559603F-6884-093E-D2A3-78E8F8C4C671}"/>
                  </a:ext>
                </a:extLst>
              </p:cNvPr>
              <p:cNvSpPr txBox="1"/>
              <p:nvPr/>
            </p:nvSpPr>
            <p:spPr>
              <a:xfrm>
                <a:off x="1733124" y="4320600"/>
                <a:ext cx="9775796" cy="151733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b="1" dirty="0"/>
                  <a:t>Challenge 2:   non-linear perturbation.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makes the whole system a non-linear dynamics.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also contains heavy history signal. </a:t>
                </a:r>
                <a:br>
                  <a:rPr kumimoji="1" lang="en-US" altLang="zh-CN" sz="2000" dirty="0"/>
                </a:br>
                <a:r>
                  <a:rPr kumimoji="1" lang="en-US" altLang="zh-CN" sz="2000" dirty="0"/>
                  <a:t>Further,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is statistically dependent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. So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559603F-6884-093E-D2A3-78E8F8C4C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124" y="4320600"/>
                <a:ext cx="9775796" cy="1517338"/>
              </a:xfrm>
              <a:prstGeom prst="rect">
                <a:avLst/>
              </a:prstGeom>
              <a:blipFill>
                <a:blip r:embed="rId4"/>
                <a:stretch>
                  <a:fillRect l="-649" t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479A7FC6-4B97-8CDD-E38D-CCD8ED6F924D}"/>
              </a:ext>
            </a:extLst>
          </p:cNvPr>
          <p:cNvCxnSpPr>
            <a:cxnSpLocks/>
          </p:cNvCxnSpPr>
          <p:nvPr/>
        </p:nvCxnSpPr>
        <p:spPr>
          <a:xfrm flipH="1">
            <a:off x="5974362" y="3429000"/>
            <a:ext cx="749823" cy="7271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12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0782F-27F2-876B-4569-763B5F13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How does Adam behave in the rest of the region?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EAAB9AA-0B59-04BF-D86C-F18C4CE4FC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kumimoji="1" lang="en-US" altLang="zh-CN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dirty="0"/>
                  <a:t> is large: we have shown a positive result. </a:t>
                </a:r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dirty="0"/>
                  <a:t> is small: we will show that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Adam can still diverge! (even if the problem class is fixed)</a:t>
                </a:r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EAAB9AA-0B59-04BF-D86C-F18C4CE4F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16" r="-241" b="-1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B0EBD95-1B55-2C48-5595-7F612580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13144C-B9CE-E300-5E09-B88671AD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22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8BD8033-86E2-F3FD-FA59-D656C1260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941" y="2240389"/>
            <a:ext cx="3183285" cy="312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2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1718F24-0010-B16E-9E29-44A548AAEE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Divergence can happen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</a:rPr>
                  <a:t> is small </a:t>
                </a:r>
                <a:endParaRPr kumimoji="1" lang="en-US" altLang="zh-CN" b="1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1718F24-0010-B16E-9E29-44A548AAEE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4E1A32C-74F2-A219-B4FC-44FF427EAE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1749"/>
                <a:ext cx="10515600" cy="470521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b="1" dirty="0" err="1"/>
                  <a:t>Thm</a:t>
                </a:r>
                <a:r>
                  <a:rPr kumimoji="1" lang="en-US" altLang="zh-CN" sz="2400" b="1" dirty="0"/>
                  <a:t> 2: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for any fixed n</a:t>
                </a:r>
                <a:r>
                  <a:rPr kumimoji="1" lang="en-US" altLang="zh-CN" sz="2400" dirty="0"/>
                  <a:t>, there exists a function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dirty="0"/>
                  <a:t>  satisfying </a:t>
                </a:r>
                <a:r>
                  <a:rPr kumimoji="1" lang="en-US" altLang="zh-CN" sz="2400" b="1" dirty="0"/>
                  <a:t>A1</a:t>
                </a:r>
                <a:r>
                  <a:rPr kumimoji="1" lang="en-US" altLang="zh-CN" sz="2400" dirty="0"/>
                  <a:t> and </a:t>
                </a:r>
                <a:r>
                  <a:rPr kumimoji="1" lang="en-US" altLang="zh-CN" sz="2400" b="1" dirty="0"/>
                  <a:t>A2</a:t>
                </a:r>
                <a:r>
                  <a:rPr kumimoji="1" lang="en-US" altLang="zh-CN" sz="2400" dirty="0"/>
                  <a:t>, </a:t>
                </a:r>
                <a:r>
                  <a:rPr kumimoji="1" lang="en-US" altLang="zh-CN" sz="2400" dirty="0" err="1"/>
                  <a:t>s.t.</a:t>
                </a:r>
                <a:r>
                  <a:rPr kumimoji="1" lang="en-US" altLang="zh-CN" sz="2400" dirty="0"/>
                  <a:t> when </a:t>
                </a:r>
                <a14:m>
                  <m:oMath xmlns:m="http://schemas.openxmlformats.org/officeDocument/2006/math">
                    <m: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dirty="0"/>
                  <a:t> are chosen in the orange region (size depends on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zh-CN" sz="2400" dirty="0"/>
                  <a:t>), Adam’s iterates and function values</a:t>
                </a:r>
                <a:r>
                  <a:rPr kumimoji="1" lang="en-US" altLang="zh-CN" sz="2400" b="1" dirty="0"/>
                  <a:t>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diverge to infinity</a:t>
                </a:r>
              </a:p>
              <a:p>
                <a:endParaRPr kumimoji="1" lang="en-US" altLang="zh-CN" sz="2400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 region is plotted by solving some analytic conditions.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4E1A32C-74F2-A219-B4FC-44FF427EAE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1749"/>
                <a:ext cx="10515600" cy="4705214"/>
              </a:xfrm>
              <a:blipFill>
                <a:blip r:embed="rId3"/>
                <a:stretch>
                  <a:fillRect l="-844" t="-1613" r="-1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13430-9943-3AE6-0B87-5F89E5DB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18D601-41A3-A828-9190-D099492F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77C4211-8BEF-25E6-0AC8-177BDEDB9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396" y="3816847"/>
            <a:ext cx="2743201" cy="24498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4F4750-9F73-55E8-4B4F-9C21B5B82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399" y="3824356"/>
            <a:ext cx="2743201" cy="22620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DF770DC-C7D6-89C3-D54B-70926F948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3" y="3825249"/>
            <a:ext cx="2743201" cy="22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18F24-0010-B16E-9E29-44A548AA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Some remarks on the divergence theorem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4E1A32C-74F2-A219-B4FC-44FF427EAE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98730"/>
                <a:ext cx="10515600" cy="4994145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kumimoji="1" lang="en-US" altLang="zh-CN" b="1" dirty="0"/>
                  <a:t>Remark 1: </a:t>
                </a:r>
                <a:r>
                  <a:rPr kumimoji="1" lang="en-US" altLang="zh-CN" dirty="0"/>
                  <a:t>The size of the orange region depends on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zh-CN" dirty="0"/>
                  <a:t> and it expands to the whole region when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zh-CN" dirty="0"/>
                  <a:t> goes to infinity. (Both in theory and experiments)</a:t>
                </a: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endParaRPr kumimoji="1" lang="en-US" altLang="zh-CN" dirty="0"/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br>
                  <a:rPr kumimoji="1" lang="en-US" altLang="zh-CN" dirty="0"/>
                </a:br>
                <a:r>
                  <a:rPr kumimoji="1" lang="en-US" altLang="zh-CN" dirty="0"/>
                  <a:t>This also matches our convergence theorem: for larger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CN" dirty="0"/>
                  <a:t> we need 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≥1−</m:t>
                    </m:r>
                    <m:r>
                      <a:rPr kumimoji="1" lang="en-US" altLang="zh-CN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kumimoji="1" lang="en-US" altLang="zh-CN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1" lang="en-US" altLang="zh-CN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kumimoji="1" lang="en-US" altLang="zh-CN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3.5</m:t>
                                </m:r>
                              </m:sup>
                            </m:sSup>
                            <m:r>
                              <a:rPr kumimoji="1"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en-US" altLang="zh-CN" dirty="0"/>
                  <a:t> to ensure convergence. </a:t>
                </a:r>
              </a:p>
              <a:p>
                <a:endParaRPr kumimoji="1" lang="en-US" altLang="zh-CN" dirty="0"/>
              </a:p>
              <a:p>
                <a:endParaRPr kumimoji="1" lang="en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4E1A32C-74F2-A219-B4FC-44FF427EAE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98730"/>
                <a:ext cx="10515600" cy="4994145"/>
              </a:xfrm>
              <a:blipFill>
                <a:blip r:embed="rId2"/>
                <a:stretch>
                  <a:fillRect l="-724" t="-2284" r="-7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B2F20AC-1D27-55B8-6372-D9F863B70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8" y="2277277"/>
            <a:ext cx="10032275" cy="3133677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FC25D45-24EA-3C5F-02FB-DBCAC1F0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E66B92-CD90-BD31-28A0-17D26AF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1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DE8792-15DD-65B9-E11B-61283DF7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Some remarks on the divergence theorem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4D68F12-3C8B-07D1-171B-3C1F0F913B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kumimoji="1" lang="en-US" altLang="zh-CN" sz="2400" b="1" dirty="0"/>
                  <a:t>Remark 1.1: </a:t>
                </a:r>
                <a:r>
                  <a:rPr kumimoji="1" lang="en-US" altLang="zh-CN" sz="2400" dirty="0"/>
                  <a:t>The size of the orange region depends on 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kumimoji="1" lang="en-US" altLang="zh-CN" sz="2400" b="1" dirty="0"/>
              </a:p>
              <a:p>
                <a:r>
                  <a:rPr kumimoji="1" lang="en-US" altLang="zh-CN" sz="2400" dirty="0"/>
                  <a:t>Our bound is </a:t>
                </a:r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problem-dependent</a:t>
                </a:r>
                <a:r>
                  <a:rPr kumimoji="1" lang="en-US" altLang="zh-CN" sz="2400" b="1" dirty="0"/>
                  <a:t>. </a:t>
                </a:r>
              </a:p>
              <a:p>
                <a:r>
                  <a:rPr kumimoji="1" lang="en-US" altLang="zh-CN" sz="2400" dirty="0"/>
                  <a:t>This is which is drastically different from (</a:t>
                </a:r>
                <a:r>
                  <a:rPr kumimoji="1" lang="en-US" altLang="zh-CN" sz="2400" dirty="0" err="1"/>
                  <a:t>Reddi</a:t>
                </a:r>
                <a:r>
                  <a:rPr kumimoji="1" lang="en-US" altLang="zh-CN" sz="2400" dirty="0"/>
                  <a:t> et al., 2018) which established the </a:t>
                </a:r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problem-independent</a:t>
                </a:r>
                <a:r>
                  <a:rPr kumimoji="1" lang="en-US" altLang="zh-CN" sz="2400" dirty="0"/>
                  <a:t> worst-case 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400" dirty="0"/>
                  <a:t>. </a:t>
                </a:r>
              </a:p>
              <a:p>
                <a:endParaRPr kumimoji="1" lang="en-US" altLang="zh-CN" sz="2400" dirty="0"/>
              </a:p>
              <a:p>
                <a:r>
                  <a:rPr kumimoji="1" lang="en-US" altLang="zh-CN" sz="2400" b="1" dirty="0"/>
                  <a:t>Remark 1.2: </a:t>
                </a:r>
                <a:r>
                  <a:rPr kumimoji="1" lang="en-US" altLang="zh-CN" sz="2400" dirty="0"/>
                  <a:t>The region expands to the whole region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400" dirty="0"/>
                  <a:t>  when 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zh-CN" sz="2400" dirty="0"/>
                  <a:t> goes to infinity.</a:t>
                </a:r>
              </a:p>
              <a:p>
                <a:r>
                  <a:rPr kumimoji="1" lang="en-US" altLang="zh-CN" sz="2400" dirty="0"/>
                  <a:t>When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kumimoji="1" lang="en-US" altLang="zh-CN" sz="2400" dirty="0"/>
                  <a:t>, our result recovers (actually stronger than) the problem-independent divergence result of (</a:t>
                </a:r>
                <a:r>
                  <a:rPr kumimoji="1" lang="en-US" altLang="zh-CN" sz="2400" dirty="0" err="1"/>
                  <a:t>Reddi</a:t>
                </a:r>
                <a:r>
                  <a:rPr kumimoji="1" lang="en-US" altLang="zh-CN" sz="2400" dirty="0"/>
                  <a:t> et al., 2018). </a:t>
                </a:r>
              </a:p>
              <a:p>
                <a:r>
                  <a:rPr kumimoji="1" lang="en-US" altLang="zh-CN" sz="2400" dirty="0"/>
                  <a:t>We can view the divergence result of (</a:t>
                </a:r>
                <a:r>
                  <a:rPr kumimoji="1" lang="en-US" altLang="zh-CN" sz="2400" dirty="0" err="1"/>
                  <a:t>Reddi</a:t>
                </a:r>
                <a:r>
                  <a:rPr kumimoji="1" lang="en-US" altLang="zh-CN" sz="2400" dirty="0"/>
                  <a:t> et al., 2018) as </a:t>
                </a:r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an asymptotic characterization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dirty="0"/>
                  <a:t>and our divergence result as a </a:t>
                </a:r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non-asymptotic characterization</a:t>
                </a:r>
                <a:r>
                  <a:rPr kumimoji="1" lang="en-US" altLang="zh-CN" sz="2400" b="1" dirty="0"/>
                  <a:t> </a:t>
                </a:r>
                <a:r>
                  <a:rPr kumimoji="1" lang="en-US" altLang="zh-CN" sz="2400" dirty="0"/>
                  <a:t>(for any fixed n).</a:t>
                </a:r>
              </a:p>
              <a:p>
                <a:endParaRPr kumimoji="1" lang="en-US" altLang="zh-CN" sz="2400" dirty="0"/>
              </a:p>
              <a:p>
                <a:pPr marL="0" indent="0">
                  <a:buNone/>
                </a:pPr>
                <a:endParaRPr kumimoji="1" lang="en-US" altLang="zh-CN" sz="2400" dirty="0"/>
              </a:p>
              <a:p>
                <a:pPr marL="0" indent="0">
                  <a:buNone/>
                </a:pPr>
                <a:endParaRPr kumimoji="1" lang="zh-CN" altLang="en-US" sz="2400" b="1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4D68F12-3C8B-07D1-171B-3C1F0F913B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1744" r="-3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F07D257-54A4-106D-8EA4-2C938919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pages: 99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E1666D-1425-AB50-4A9E-FC33E0B7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48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BAD3B-DBEB-716E-E2A6-AF159722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Some remarks on the divergence theorem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05956-E771-BF4D-559E-325BB57F5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kumimoji="1" lang="en-US" altLang="zh-CN" b="1" dirty="0"/>
              <a:t>Remark 2: </a:t>
            </a:r>
            <a:r>
              <a:rPr kumimoji="1" lang="en-US" altLang="zh-CN" dirty="0"/>
              <a:t>For Adam, it is important to remove the bounded gradient assumption!!!</a:t>
            </a:r>
          </a:p>
          <a:p>
            <a:r>
              <a:rPr kumimoji="1" lang="en" altLang="zh-CN" dirty="0"/>
              <a:t>In practice, the gradient of iterates can be unbounded.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748E9CC-CEA1-8DAE-A71D-E294B891C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679" y="3248932"/>
            <a:ext cx="3648033" cy="3243943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F760D6-5A24-2572-417D-439121B0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745EF7-0792-6DAC-206D-03B61AC1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671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CB985C6B-FA4A-431C-9986-C3498A4AD418}"/>
              </a:ext>
            </a:extLst>
          </p:cNvPr>
          <p:cNvCxnSpPr>
            <a:cxnSpLocks/>
            <a:stCxn id="14" idx="4"/>
            <a:endCxn id="15" idx="4"/>
          </p:cNvCxnSpPr>
          <p:nvPr/>
        </p:nvCxnSpPr>
        <p:spPr>
          <a:xfrm>
            <a:off x="7309020" y="2098824"/>
            <a:ext cx="48803" cy="3896627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15BA01F9-3507-CFB7-9ACD-62D0DA64D078}"/>
              </a:ext>
            </a:extLst>
          </p:cNvPr>
          <p:cNvSpPr/>
          <p:nvPr/>
        </p:nvSpPr>
        <p:spPr>
          <a:xfrm>
            <a:off x="7211415" y="1909180"/>
            <a:ext cx="195209" cy="1896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98A023F-DE53-A1E3-B959-1E0346CDB6B6}"/>
              </a:ext>
            </a:extLst>
          </p:cNvPr>
          <p:cNvSpPr/>
          <p:nvPr/>
        </p:nvSpPr>
        <p:spPr>
          <a:xfrm>
            <a:off x="7260218" y="5805807"/>
            <a:ext cx="195209" cy="1896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379318B-AA50-0ABE-A159-6C52218309EB}"/>
                  </a:ext>
                </a:extLst>
              </p:cNvPr>
              <p:cNvSpPr txBox="1"/>
              <p:nvPr/>
            </p:nvSpPr>
            <p:spPr>
              <a:xfrm>
                <a:off x="861318" y="1626158"/>
                <a:ext cx="1623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379318B-AA50-0ABE-A159-6C522183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18" y="1626158"/>
                <a:ext cx="1623316" cy="584775"/>
              </a:xfrm>
              <a:prstGeom prst="rect">
                <a:avLst/>
              </a:prstGeom>
              <a:blipFill>
                <a:blip r:embed="rId2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0C96F94-2A5D-A523-F521-69B6CCF5F5C7}"/>
                  </a:ext>
                </a:extLst>
              </p:cNvPr>
              <p:cNvSpPr txBox="1"/>
              <p:nvPr/>
            </p:nvSpPr>
            <p:spPr>
              <a:xfrm>
                <a:off x="835830" y="5587805"/>
                <a:ext cx="16233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0C96F94-2A5D-A523-F521-69B6CCF5F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30" y="5587805"/>
                <a:ext cx="1623304" cy="584775"/>
              </a:xfrm>
              <a:prstGeom prst="rect">
                <a:avLst/>
              </a:prstGeom>
              <a:blipFill>
                <a:blip r:embed="rId3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右大括号 24">
            <a:extLst>
              <a:ext uri="{FF2B5EF4-FFF2-40B4-BE49-F238E27FC236}">
                <a16:creationId xmlns:a16="http://schemas.microsoft.com/office/drawing/2014/main" id="{809A0BED-9A29-AFAE-3633-9007D5C9287B}"/>
              </a:ext>
            </a:extLst>
          </p:cNvPr>
          <p:cNvSpPr/>
          <p:nvPr/>
        </p:nvSpPr>
        <p:spPr>
          <a:xfrm>
            <a:off x="7545325" y="2009081"/>
            <a:ext cx="883577" cy="1711279"/>
          </a:xfrm>
          <a:prstGeom prst="rightBrace">
            <a:avLst/>
          </a:prstGeom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右大括号 25">
            <a:extLst>
              <a:ext uri="{FF2B5EF4-FFF2-40B4-BE49-F238E27FC236}">
                <a16:creationId xmlns:a16="http://schemas.microsoft.com/office/drawing/2014/main" id="{2D1E76E7-E4A0-D911-70EF-7D2EF0F133A9}"/>
              </a:ext>
            </a:extLst>
          </p:cNvPr>
          <p:cNvSpPr/>
          <p:nvPr/>
        </p:nvSpPr>
        <p:spPr>
          <a:xfrm>
            <a:off x="7545325" y="3964699"/>
            <a:ext cx="883577" cy="1938286"/>
          </a:xfrm>
          <a:prstGeom prst="righ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E46DAF0-2030-FB8C-7683-F9206F14A953}"/>
                  </a:ext>
                </a:extLst>
              </p:cNvPr>
              <p:cNvSpPr txBox="1"/>
              <p:nvPr/>
            </p:nvSpPr>
            <p:spPr>
              <a:xfrm>
                <a:off x="835830" y="926895"/>
                <a:ext cx="4248151" cy="719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b="1" dirty="0"/>
                  <a:t>Adam: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f>
                      <m:f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den>
                    </m:f>
                  </m:oMath>
                </a14:m>
                <a:endParaRPr kumimoji="1" lang="zh-CN" altLang="en-US" sz="2800" b="1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E46DAF0-2030-FB8C-7683-F9206F14A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30" y="926895"/>
                <a:ext cx="4248151" cy="719941"/>
              </a:xfrm>
              <a:prstGeom prst="rect">
                <a:avLst/>
              </a:prstGeom>
              <a:blipFill>
                <a:blip r:embed="rId4"/>
                <a:stretch>
                  <a:fillRect l="-2976" b="-51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716644A7-5833-67BF-939E-C2613076D456}"/>
              </a:ext>
            </a:extLst>
          </p:cNvPr>
          <p:cNvCxnSpPr>
            <a:cxnSpLocks/>
          </p:cNvCxnSpPr>
          <p:nvPr/>
        </p:nvCxnSpPr>
        <p:spPr>
          <a:xfrm>
            <a:off x="3841856" y="2201995"/>
            <a:ext cx="1486548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27FBC7E4-9EB3-5918-74A5-E4EE8609B1AC}"/>
              </a:ext>
            </a:extLst>
          </p:cNvPr>
          <p:cNvCxnSpPr/>
          <p:nvPr/>
        </p:nvCxnSpPr>
        <p:spPr>
          <a:xfrm>
            <a:off x="3841856" y="2201995"/>
            <a:ext cx="1099335" cy="0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B385582-C046-A2FF-FA52-E8268CC0F356}"/>
                  </a:ext>
                </a:extLst>
              </p:cNvPr>
              <p:cNvSpPr txBox="1"/>
              <p:nvPr/>
            </p:nvSpPr>
            <p:spPr>
              <a:xfrm>
                <a:off x="4283154" y="1606093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B385582-C046-A2FF-FA52-E8268CC0F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154" y="1606093"/>
                <a:ext cx="851643" cy="774186"/>
              </a:xfrm>
              <a:prstGeom prst="rect">
                <a:avLst/>
              </a:prstGeom>
              <a:blipFill>
                <a:blip r:embed="rId5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C99B202-A9F3-9209-C9FC-637411823AB7}"/>
                  </a:ext>
                </a:extLst>
              </p:cNvPr>
              <p:cNvSpPr txBox="1"/>
              <p:nvPr/>
            </p:nvSpPr>
            <p:spPr>
              <a:xfrm>
                <a:off x="5331286" y="1993186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C99B202-A9F3-9209-C9FC-637411823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286" y="1993186"/>
                <a:ext cx="1092863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49B6FEEF-9413-8AE8-DB9C-63D4BB7F1D12}"/>
              </a:ext>
            </a:extLst>
          </p:cNvPr>
          <p:cNvCxnSpPr>
            <a:cxnSpLocks/>
          </p:cNvCxnSpPr>
          <p:nvPr/>
        </p:nvCxnSpPr>
        <p:spPr>
          <a:xfrm>
            <a:off x="4514492" y="5814375"/>
            <a:ext cx="886452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DDA3D2E-603C-5C2F-C9CF-FDC21FCE1D0D}"/>
                  </a:ext>
                </a:extLst>
              </p:cNvPr>
              <p:cNvSpPr txBox="1"/>
              <p:nvPr/>
            </p:nvSpPr>
            <p:spPr>
              <a:xfrm>
                <a:off x="2689116" y="5587805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DDA3D2E-603C-5C2F-C9CF-FDC21FCE1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116" y="5587805"/>
                <a:ext cx="851643" cy="774186"/>
              </a:xfrm>
              <a:prstGeom prst="rect">
                <a:avLst/>
              </a:prstGeom>
              <a:blipFill>
                <a:blip r:embed="rId7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7B4B86C-9E29-31A7-1140-CE78666241DD}"/>
                  </a:ext>
                </a:extLst>
              </p:cNvPr>
              <p:cNvSpPr txBox="1"/>
              <p:nvPr/>
            </p:nvSpPr>
            <p:spPr>
              <a:xfrm>
                <a:off x="5403826" y="5605566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7B4B86C-9E29-31A7-1140-CE7866624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826" y="5605566"/>
                <a:ext cx="1092863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0E08EE87-05BA-E2FC-05CA-97E4127D84B0}"/>
              </a:ext>
            </a:extLst>
          </p:cNvPr>
          <p:cNvCxnSpPr>
            <a:cxnSpLocks/>
          </p:cNvCxnSpPr>
          <p:nvPr/>
        </p:nvCxnSpPr>
        <p:spPr>
          <a:xfrm flipH="1">
            <a:off x="3586993" y="5814375"/>
            <a:ext cx="946627" cy="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EF37C26A-B4A2-175E-B574-FCA4B882BCB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634300" y="2362518"/>
            <a:ext cx="13182" cy="3225287"/>
          </a:xfrm>
          <a:prstGeom prst="straightConnector1">
            <a:avLst/>
          </a:prstGeom>
          <a:ln w="117475"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>
            <a:extLst>
              <a:ext uri="{FF2B5EF4-FFF2-40B4-BE49-F238E27FC236}">
                <a16:creationId xmlns:a16="http://schemas.microsoft.com/office/drawing/2014/main" id="{0945CAC1-CF63-3288-53AB-5B646AEFC8F7}"/>
              </a:ext>
            </a:extLst>
          </p:cNvPr>
          <p:cNvCxnSpPr>
            <a:cxnSpLocks/>
          </p:cNvCxnSpPr>
          <p:nvPr/>
        </p:nvCxnSpPr>
        <p:spPr>
          <a:xfrm>
            <a:off x="3899272" y="2846746"/>
            <a:ext cx="1486548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707A7A75-08C0-37AB-3F09-A6F0E6D4A24D}"/>
              </a:ext>
            </a:extLst>
          </p:cNvPr>
          <p:cNvCxnSpPr>
            <a:cxnSpLocks/>
          </p:cNvCxnSpPr>
          <p:nvPr/>
        </p:nvCxnSpPr>
        <p:spPr>
          <a:xfrm>
            <a:off x="3890658" y="2846746"/>
            <a:ext cx="962723" cy="662512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81E05E69-DE11-F1E9-6E13-4EB46D85072B}"/>
                  </a:ext>
                </a:extLst>
              </p:cNvPr>
              <p:cNvSpPr txBox="1"/>
              <p:nvPr/>
            </p:nvSpPr>
            <p:spPr>
              <a:xfrm>
                <a:off x="4791736" y="3104404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81E05E69-DE11-F1E9-6E13-4EB46D850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736" y="3104404"/>
                <a:ext cx="851643" cy="774186"/>
              </a:xfrm>
              <a:prstGeom prst="rect">
                <a:avLst/>
              </a:prstGeom>
              <a:blipFill>
                <a:blip r:embed="rId5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41FD00B9-61F1-E89A-6A97-FBF00B8A9A02}"/>
                  </a:ext>
                </a:extLst>
              </p:cNvPr>
              <p:cNvSpPr txBox="1"/>
              <p:nvPr/>
            </p:nvSpPr>
            <p:spPr>
              <a:xfrm>
                <a:off x="5380088" y="2637937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41FD00B9-61F1-E89A-6A97-FBF00B8A9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088" y="2637937"/>
                <a:ext cx="1092863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线箭头连接符 61">
            <a:extLst>
              <a:ext uri="{FF2B5EF4-FFF2-40B4-BE49-F238E27FC236}">
                <a16:creationId xmlns:a16="http://schemas.microsoft.com/office/drawing/2014/main" id="{2658F112-6F22-5C89-FC55-74B7A7B0B4E5}"/>
              </a:ext>
            </a:extLst>
          </p:cNvPr>
          <p:cNvCxnSpPr>
            <a:cxnSpLocks/>
          </p:cNvCxnSpPr>
          <p:nvPr/>
        </p:nvCxnSpPr>
        <p:spPr>
          <a:xfrm>
            <a:off x="4471717" y="4381448"/>
            <a:ext cx="886452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线箭头连接符 62">
            <a:extLst>
              <a:ext uri="{FF2B5EF4-FFF2-40B4-BE49-F238E27FC236}">
                <a16:creationId xmlns:a16="http://schemas.microsoft.com/office/drawing/2014/main" id="{04A17944-99E9-8DE1-C7D9-A1E0C81B7EF9}"/>
              </a:ext>
            </a:extLst>
          </p:cNvPr>
          <p:cNvCxnSpPr>
            <a:cxnSpLocks/>
          </p:cNvCxnSpPr>
          <p:nvPr/>
        </p:nvCxnSpPr>
        <p:spPr>
          <a:xfrm flipH="1">
            <a:off x="3747571" y="4381448"/>
            <a:ext cx="743274" cy="58680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40365872-3008-E16F-CD85-C9D50AB4B39F}"/>
                  </a:ext>
                </a:extLst>
              </p:cNvPr>
              <p:cNvSpPr txBox="1"/>
              <p:nvPr/>
            </p:nvSpPr>
            <p:spPr>
              <a:xfrm>
                <a:off x="3080063" y="4703147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40365872-3008-E16F-CD85-C9D50AB4B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063" y="4703147"/>
                <a:ext cx="851643" cy="774186"/>
              </a:xfrm>
              <a:prstGeom prst="rect">
                <a:avLst/>
              </a:prstGeom>
              <a:blipFill>
                <a:blip r:embed="rId10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84F0E4F4-4FB4-D827-C5AC-840ED749D0C7}"/>
                  </a:ext>
                </a:extLst>
              </p:cNvPr>
              <p:cNvSpPr txBox="1"/>
              <p:nvPr/>
            </p:nvSpPr>
            <p:spPr>
              <a:xfrm>
                <a:off x="5358169" y="4224379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84F0E4F4-4FB4-D827-C5AC-840ED749D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69" y="4224379"/>
                <a:ext cx="1092863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文本框 67">
            <a:extLst>
              <a:ext uri="{FF2B5EF4-FFF2-40B4-BE49-F238E27FC236}">
                <a16:creationId xmlns:a16="http://schemas.microsoft.com/office/drawing/2014/main" id="{508AC024-9544-1E0D-95C2-BCAAB0699C3E}"/>
              </a:ext>
            </a:extLst>
          </p:cNvPr>
          <p:cNvSpPr txBox="1"/>
          <p:nvPr/>
        </p:nvSpPr>
        <p:spPr>
          <a:xfrm>
            <a:off x="8596156" y="2946174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/>
              <a:t>Converge</a:t>
            </a:r>
            <a:endParaRPr kumimoji="1" lang="zh-CN" altLang="en-US" sz="3200" b="1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FFEF6BF-FAFC-6F51-FEE6-7FCE3D893EA2}"/>
              </a:ext>
            </a:extLst>
          </p:cNvPr>
          <p:cNvSpPr txBox="1"/>
          <p:nvPr/>
        </p:nvSpPr>
        <p:spPr>
          <a:xfrm>
            <a:off x="8665453" y="4906659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/>
              <a:t>Diverge</a:t>
            </a:r>
            <a:endParaRPr kumimoji="1" lang="zh-CN" altLang="en-US" sz="3200" b="1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7F4481F-B56D-04DB-49E4-F887291AE7E3}"/>
              </a:ext>
            </a:extLst>
          </p:cNvPr>
          <p:cNvSpPr txBox="1"/>
          <p:nvPr/>
        </p:nvSpPr>
        <p:spPr>
          <a:xfrm>
            <a:off x="6838015" y="169231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/>
              <a:t>1</a:t>
            </a:r>
            <a:endParaRPr kumimoji="1" lang="zh-CN" altLang="en-US" sz="3200" b="1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A117071-3E9F-DB4C-BFCD-B63BB6D7263C}"/>
              </a:ext>
            </a:extLst>
          </p:cNvPr>
          <p:cNvSpPr txBox="1"/>
          <p:nvPr/>
        </p:nvSpPr>
        <p:spPr>
          <a:xfrm>
            <a:off x="6847926" y="56012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/>
              <a:t>0</a:t>
            </a:r>
            <a:endParaRPr kumimoji="1" lang="zh-CN" altLang="en-US" sz="3200" b="1" dirty="0"/>
          </a:p>
        </p:txBody>
      </p:sp>
      <p:sp>
        <p:nvSpPr>
          <p:cNvPr id="75" name="标题 1">
            <a:extLst>
              <a:ext uri="{FF2B5EF4-FFF2-40B4-BE49-F238E27FC236}">
                <a16:creationId xmlns:a16="http://schemas.microsoft.com/office/drawing/2014/main" id="{93FC696A-244C-EA82-B338-ECD66744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00" y="-8223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Intuition behind convergence and divergence</a:t>
            </a:r>
            <a:endParaRPr kumimoji="1" lang="zh-CN" altLang="en-US" sz="4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44DCA74-D970-5247-3CA2-10D76341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1270FF-D799-F2A0-A62C-87524F59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5923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28CD3-D3F0-0536-F164-D7F215DA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CN" b="1" dirty="0"/>
              <a:t>Our theory is consistent with experiments</a:t>
            </a:r>
            <a:endParaRPr kumimoji="1"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E9FE36-63CA-1779-BB53-1F2CED88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35" y="3038463"/>
            <a:ext cx="10309261" cy="3454412"/>
          </a:xfrm>
          <a:prstGeom prst="rect">
            <a:avLst/>
          </a:prstGeom>
        </p:spPr>
      </p:pic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5D84C005-A2EC-E4DC-30DC-01838AC6C9D3}"/>
              </a:ext>
            </a:extLst>
          </p:cNvPr>
          <p:cNvCxnSpPr>
            <a:cxnSpLocks/>
          </p:cNvCxnSpPr>
          <p:nvPr/>
        </p:nvCxnSpPr>
        <p:spPr>
          <a:xfrm flipV="1">
            <a:off x="6089325" y="2374353"/>
            <a:ext cx="6675" cy="14270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2F0F3C8E-A665-0908-275E-E62000B19B68}"/>
              </a:ext>
            </a:extLst>
          </p:cNvPr>
          <p:cNvSpPr txBox="1"/>
          <p:nvPr/>
        </p:nvSpPr>
        <p:spPr>
          <a:xfrm>
            <a:off x="2776822" y="1690688"/>
            <a:ext cx="663835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Optimization error is small in the top blue region</a:t>
            </a:r>
            <a:endParaRPr kumimoji="1" lang="zh-CN" altLang="en-US" sz="2400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964ADC49-1F9D-A79D-820C-76038C1F3529}"/>
              </a:ext>
            </a:extLst>
          </p:cNvPr>
          <p:cNvCxnSpPr>
            <a:cxnSpLocks/>
          </p:cNvCxnSpPr>
          <p:nvPr/>
        </p:nvCxnSpPr>
        <p:spPr>
          <a:xfrm flipH="1" flipV="1">
            <a:off x="8753582" y="2354798"/>
            <a:ext cx="226031" cy="14466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30EC5A9-5FD2-604E-0A14-DDC7BEF1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14C6ACE-F28C-0E43-56AF-570EBDA7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28</a:t>
            </a:fld>
            <a:endParaRPr kumimoji="1" lang="zh-CN" altLang="en-US" dirty="0"/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15AC5BB-922B-D4DC-945B-6285D1AF32AA}"/>
              </a:ext>
            </a:extLst>
          </p:cNvPr>
          <p:cNvCxnSpPr>
            <a:cxnSpLocks/>
          </p:cNvCxnSpPr>
          <p:nvPr/>
        </p:nvCxnSpPr>
        <p:spPr>
          <a:xfrm flipV="1">
            <a:off x="2968978" y="2152353"/>
            <a:ext cx="856004" cy="14600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30A878C4-1D9D-96ED-363E-B13404CE2FA1}"/>
              </a:ext>
            </a:extLst>
          </p:cNvPr>
          <p:cNvCxnSpPr>
            <a:cxnSpLocks/>
          </p:cNvCxnSpPr>
          <p:nvPr/>
        </p:nvCxnSpPr>
        <p:spPr>
          <a:xfrm flipV="1">
            <a:off x="5859265" y="2374353"/>
            <a:ext cx="236735" cy="2811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5253FA32-3B2F-75C0-8526-D86AC853CC85}"/>
              </a:ext>
            </a:extLst>
          </p:cNvPr>
          <p:cNvCxnSpPr>
            <a:cxnSpLocks/>
          </p:cNvCxnSpPr>
          <p:nvPr/>
        </p:nvCxnSpPr>
        <p:spPr>
          <a:xfrm flipH="1" flipV="1">
            <a:off x="8615797" y="2340831"/>
            <a:ext cx="328773" cy="29466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E04F352E-A90F-7B1B-C3E5-F097174291CD}"/>
              </a:ext>
            </a:extLst>
          </p:cNvPr>
          <p:cNvSpPr txBox="1"/>
          <p:nvPr/>
        </p:nvSpPr>
        <p:spPr>
          <a:xfrm>
            <a:off x="3601948" y="1672078"/>
            <a:ext cx="605806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Optimization error is </a:t>
            </a:r>
            <a:r>
              <a:rPr kumimoji="1" lang="en-US" altLang="zh-CN" sz="2400" dirty="0">
                <a:solidFill>
                  <a:srgbClr val="FF0000"/>
                </a:solidFill>
              </a:rPr>
              <a:t>larger </a:t>
            </a:r>
            <a:r>
              <a:rPr kumimoji="1" lang="en-US" altLang="zh-CN" sz="2400" dirty="0"/>
              <a:t>in the red region</a:t>
            </a:r>
            <a:endParaRPr kumimoji="1" lang="zh-CN" altLang="en-US" sz="2400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58C90C13-BD31-10B5-969A-F8E07F142DC3}"/>
              </a:ext>
            </a:extLst>
          </p:cNvPr>
          <p:cNvCxnSpPr>
            <a:cxnSpLocks/>
          </p:cNvCxnSpPr>
          <p:nvPr/>
        </p:nvCxnSpPr>
        <p:spPr>
          <a:xfrm flipV="1">
            <a:off x="2543425" y="2152353"/>
            <a:ext cx="1473713" cy="3049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B98AF687-182D-DB99-A30D-DBE97BC2C7B0}"/>
              </a:ext>
            </a:extLst>
          </p:cNvPr>
          <p:cNvCxnSpPr>
            <a:cxnSpLocks/>
          </p:cNvCxnSpPr>
          <p:nvPr/>
        </p:nvCxnSpPr>
        <p:spPr>
          <a:xfrm flipV="1">
            <a:off x="6585735" y="2198670"/>
            <a:ext cx="0" cy="2137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7E0E9A78-5358-F7DA-8E8F-62E8D7C50198}"/>
              </a:ext>
            </a:extLst>
          </p:cNvPr>
          <p:cNvCxnSpPr>
            <a:cxnSpLocks/>
          </p:cNvCxnSpPr>
          <p:nvPr/>
        </p:nvCxnSpPr>
        <p:spPr>
          <a:xfrm flipH="1" flipV="1">
            <a:off x="9000162" y="2055560"/>
            <a:ext cx="934948" cy="23726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53D3F8C7-5285-D8DF-2597-96C757FB416F}"/>
              </a:ext>
            </a:extLst>
          </p:cNvPr>
          <p:cNvSpPr txBox="1"/>
          <p:nvPr/>
        </p:nvSpPr>
        <p:spPr>
          <a:xfrm>
            <a:off x="6326160" y="1570502"/>
            <a:ext cx="278794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Smooth boundaries</a:t>
            </a:r>
            <a:endParaRPr kumimoji="1" lang="zh-CN" alt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" name="墨迹 28">
                <a:extLst>
                  <a:ext uri="{FF2B5EF4-FFF2-40B4-BE49-F238E27FC236}">
                    <a16:creationId xmlns:a16="http://schemas.microsoft.com/office/drawing/2014/main" id="{363C7094-B881-923D-ADF3-942417F618E4}"/>
                  </a:ext>
                </a:extLst>
              </p14:cNvPr>
              <p14:cNvContentPartPr/>
              <p14:nvPr/>
            </p14:nvContentPartPr>
            <p14:xfrm>
              <a:off x="6033426" y="3441952"/>
              <a:ext cx="902160" cy="1378800"/>
            </p14:xfrm>
          </p:contentPart>
        </mc:Choice>
        <mc:Fallback xmlns="">
          <p:pic>
            <p:nvPicPr>
              <p:cNvPr id="29" name="墨迹 28">
                <a:extLst>
                  <a:ext uri="{FF2B5EF4-FFF2-40B4-BE49-F238E27FC236}">
                    <a16:creationId xmlns:a16="http://schemas.microsoft.com/office/drawing/2014/main" id="{363C7094-B881-923D-ADF3-942417F618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5426" y="3423952"/>
                <a:ext cx="937800" cy="14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DC25E039-7BB5-EFA3-9FAF-5A0FEB63C591}"/>
                  </a:ext>
                </a:extLst>
              </p14:cNvPr>
              <p14:cNvContentPartPr/>
              <p14:nvPr/>
            </p14:nvContentPartPr>
            <p14:xfrm>
              <a:off x="9483306" y="3489832"/>
              <a:ext cx="866520" cy="126864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DC25E039-7BB5-EFA3-9FAF-5A0FEB63C5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65306" y="3471832"/>
                <a:ext cx="902160" cy="130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068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CB985C6B-FA4A-431C-9986-C3498A4AD418}"/>
              </a:ext>
            </a:extLst>
          </p:cNvPr>
          <p:cNvCxnSpPr>
            <a:cxnSpLocks/>
            <a:stCxn id="14" idx="4"/>
            <a:endCxn id="15" idx="4"/>
          </p:cNvCxnSpPr>
          <p:nvPr/>
        </p:nvCxnSpPr>
        <p:spPr>
          <a:xfrm>
            <a:off x="1002720" y="2431454"/>
            <a:ext cx="48803" cy="3896627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15BA01F9-3507-CFB7-9ACD-62D0DA64D078}"/>
              </a:ext>
            </a:extLst>
          </p:cNvPr>
          <p:cNvSpPr/>
          <p:nvPr/>
        </p:nvSpPr>
        <p:spPr>
          <a:xfrm>
            <a:off x="905115" y="2241810"/>
            <a:ext cx="195209" cy="1896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98A023F-DE53-A1E3-B959-1E0346CDB6B6}"/>
              </a:ext>
            </a:extLst>
          </p:cNvPr>
          <p:cNvSpPr/>
          <p:nvPr/>
        </p:nvSpPr>
        <p:spPr>
          <a:xfrm>
            <a:off x="953918" y="6138437"/>
            <a:ext cx="195209" cy="1896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379318B-AA50-0ABE-A159-6C52218309EB}"/>
                  </a:ext>
                </a:extLst>
              </p:cNvPr>
              <p:cNvSpPr txBox="1"/>
              <p:nvPr/>
            </p:nvSpPr>
            <p:spPr>
              <a:xfrm>
                <a:off x="899075" y="2551559"/>
                <a:ext cx="1623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379318B-AA50-0ABE-A159-6C522183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075" y="2551559"/>
                <a:ext cx="1623316" cy="584775"/>
              </a:xfrm>
              <a:prstGeom prst="rect">
                <a:avLst/>
              </a:prstGeom>
              <a:blipFill>
                <a:blip r:embed="rId2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0C96F94-2A5D-A523-F521-69B6CCF5F5C7}"/>
                  </a:ext>
                </a:extLst>
              </p:cNvPr>
              <p:cNvSpPr txBox="1"/>
              <p:nvPr/>
            </p:nvSpPr>
            <p:spPr>
              <a:xfrm>
                <a:off x="993296" y="6075216"/>
                <a:ext cx="16233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0C96F94-2A5D-A523-F521-69B6CCF5F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296" y="6075216"/>
                <a:ext cx="1623304" cy="584775"/>
              </a:xfrm>
              <a:prstGeom prst="rect">
                <a:avLst/>
              </a:prstGeom>
              <a:blipFill>
                <a:blip r:embed="rId3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右大括号 24">
            <a:extLst>
              <a:ext uri="{FF2B5EF4-FFF2-40B4-BE49-F238E27FC236}">
                <a16:creationId xmlns:a16="http://schemas.microsoft.com/office/drawing/2014/main" id="{809A0BED-9A29-AFAE-3633-9007D5C9287B}"/>
              </a:ext>
            </a:extLst>
          </p:cNvPr>
          <p:cNvSpPr/>
          <p:nvPr/>
        </p:nvSpPr>
        <p:spPr>
          <a:xfrm>
            <a:off x="1239025" y="2341711"/>
            <a:ext cx="883577" cy="1711279"/>
          </a:xfrm>
          <a:prstGeom prst="rightBrace">
            <a:avLst/>
          </a:prstGeom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右大括号 25">
            <a:extLst>
              <a:ext uri="{FF2B5EF4-FFF2-40B4-BE49-F238E27FC236}">
                <a16:creationId xmlns:a16="http://schemas.microsoft.com/office/drawing/2014/main" id="{2D1E76E7-E4A0-D911-70EF-7D2EF0F133A9}"/>
              </a:ext>
            </a:extLst>
          </p:cNvPr>
          <p:cNvSpPr/>
          <p:nvPr/>
        </p:nvSpPr>
        <p:spPr>
          <a:xfrm>
            <a:off x="1239025" y="4297329"/>
            <a:ext cx="883577" cy="1938286"/>
          </a:xfrm>
          <a:prstGeom prst="righ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E46DAF0-2030-FB8C-7683-F9206F14A953}"/>
                  </a:ext>
                </a:extLst>
              </p:cNvPr>
              <p:cNvSpPr txBox="1"/>
              <p:nvPr/>
            </p:nvSpPr>
            <p:spPr>
              <a:xfrm>
                <a:off x="1079593" y="891423"/>
                <a:ext cx="5417958" cy="719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b="1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1" lang="en-US" altLang="zh-CN" sz="28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1" lang="en-US" altLang="zh-CN" sz="2800" b="1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f>
                      <m:f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den>
                    </m:f>
                  </m:oMath>
                </a14:m>
                <a:endParaRPr kumimoji="1" lang="zh-CN" altLang="en-US" sz="2800" b="1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E46DAF0-2030-FB8C-7683-F9206F14A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93" y="891423"/>
                <a:ext cx="5417958" cy="719941"/>
              </a:xfrm>
              <a:prstGeom prst="rect">
                <a:avLst/>
              </a:prstGeom>
              <a:blipFill>
                <a:blip r:embed="rId4"/>
                <a:stretch>
                  <a:fillRect l="-2336" b="-7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716644A7-5833-67BF-939E-C2613076D456}"/>
              </a:ext>
            </a:extLst>
          </p:cNvPr>
          <p:cNvCxnSpPr>
            <a:cxnSpLocks/>
          </p:cNvCxnSpPr>
          <p:nvPr/>
        </p:nvCxnSpPr>
        <p:spPr>
          <a:xfrm>
            <a:off x="3796942" y="2818765"/>
            <a:ext cx="1486548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27FBC7E4-9EB3-5918-74A5-E4EE8609B1AC}"/>
              </a:ext>
            </a:extLst>
          </p:cNvPr>
          <p:cNvCxnSpPr/>
          <p:nvPr/>
        </p:nvCxnSpPr>
        <p:spPr>
          <a:xfrm>
            <a:off x="3796942" y="2818765"/>
            <a:ext cx="1099335" cy="0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B385582-C046-A2FF-FA52-E8268CC0F356}"/>
                  </a:ext>
                </a:extLst>
              </p:cNvPr>
              <p:cNvSpPr txBox="1"/>
              <p:nvPr/>
            </p:nvSpPr>
            <p:spPr>
              <a:xfrm>
                <a:off x="4238240" y="2222863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B385582-C046-A2FF-FA52-E8268CC0F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240" y="2222863"/>
                <a:ext cx="851643" cy="774186"/>
              </a:xfrm>
              <a:prstGeom prst="rect">
                <a:avLst/>
              </a:prstGeom>
              <a:blipFill>
                <a:blip r:embed="rId5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C99B202-A9F3-9209-C9FC-637411823AB7}"/>
                  </a:ext>
                </a:extLst>
              </p:cNvPr>
              <p:cNvSpPr txBox="1"/>
              <p:nvPr/>
            </p:nvSpPr>
            <p:spPr>
              <a:xfrm>
                <a:off x="5286372" y="2609956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C99B202-A9F3-9209-C9FC-637411823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72" y="2609956"/>
                <a:ext cx="109286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49B6FEEF-9413-8AE8-DB9C-63D4BB7F1D12}"/>
              </a:ext>
            </a:extLst>
          </p:cNvPr>
          <p:cNvCxnSpPr>
            <a:cxnSpLocks/>
          </p:cNvCxnSpPr>
          <p:nvPr/>
        </p:nvCxnSpPr>
        <p:spPr>
          <a:xfrm>
            <a:off x="4544623" y="6219889"/>
            <a:ext cx="886452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DDA3D2E-603C-5C2F-C9CF-FDC21FCE1D0D}"/>
                  </a:ext>
                </a:extLst>
              </p:cNvPr>
              <p:cNvSpPr txBox="1"/>
              <p:nvPr/>
            </p:nvSpPr>
            <p:spPr>
              <a:xfrm>
                <a:off x="2600060" y="5698531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DDA3D2E-603C-5C2F-C9CF-FDC21FCE1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060" y="5698531"/>
                <a:ext cx="851643" cy="774186"/>
              </a:xfrm>
              <a:prstGeom prst="rect">
                <a:avLst/>
              </a:prstGeom>
              <a:blipFill>
                <a:blip r:embed="rId7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7B4B86C-9E29-31A7-1140-CE78666241DD}"/>
                  </a:ext>
                </a:extLst>
              </p:cNvPr>
              <p:cNvSpPr txBox="1"/>
              <p:nvPr/>
            </p:nvSpPr>
            <p:spPr>
              <a:xfrm>
                <a:off x="5433957" y="6011080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7B4B86C-9E29-31A7-1140-CE7866624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957" y="6011080"/>
                <a:ext cx="1092863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0E08EE87-05BA-E2FC-05CA-97E4127D84B0}"/>
              </a:ext>
            </a:extLst>
          </p:cNvPr>
          <p:cNvCxnSpPr>
            <a:cxnSpLocks/>
          </p:cNvCxnSpPr>
          <p:nvPr/>
        </p:nvCxnSpPr>
        <p:spPr>
          <a:xfrm flipH="1">
            <a:off x="3617124" y="6219889"/>
            <a:ext cx="946627" cy="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>
            <a:extLst>
              <a:ext uri="{FF2B5EF4-FFF2-40B4-BE49-F238E27FC236}">
                <a16:creationId xmlns:a16="http://schemas.microsoft.com/office/drawing/2014/main" id="{0945CAC1-CF63-3288-53AB-5B646AEFC8F7}"/>
              </a:ext>
            </a:extLst>
          </p:cNvPr>
          <p:cNvCxnSpPr>
            <a:cxnSpLocks/>
          </p:cNvCxnSpPr>
          <p:nvPr/>
        </p:nvCxnSpPr>
        <p:spPr>
          <a:xfrm>
            <a:off x="3854358" y="3463516"/>
            <a:ext cx="1486548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707A7A75-08C0-37AB-3F09-A6F0E6D4A24D}"/>
              </a:ext>
            </a:extLst>
          </p:cNvPr>
          <p:cNvCxnSpPr>
            <a:cxnSpLocks/>
          </p:cNvCxnSpPr>
          <p:nvPr/>
        </p:nvCxnSpPr>
        <p:spPr>
          <a:xfrm>
            <a:off x="3845744" y="3463516"/>
            <a:ext cx="962723" cy="662512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81E05E69-DE11-F1E9-6E13-4EB46D85072B}"/>
                  </a:ext>
                </a:extLst>
              </p:cNvPr>
              <p:cNvSpPr txBox="1"/>
              <p:nvPr/>
            </p:nvSpPr>
            <p:spPr>
              <a:xfrm>
                <a:off x="4746822" y="3721174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81E05E69-DE11-F1E9-6E13-4EB46D850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822" y="3721174"/>
                <a:ext cx="851643" cy="774186"/>
              </a:xfrm>
              <a:prstGeom prst="rect">
                <a:avLst/>
              </a:prstGeom>
              <a:blipFill>
                <a:blip r:embed="rId9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41FD00B9-61F1-E89A-6A97-FBF00B8A9A02}"/>
                  </a:ext>
                </a:extLst>
              </p:cNvPr>
              <p:cNvSpPr txBox="1"/>
              <p:nvPr/>
            </p:nvSpPr>
            <p:spPr>
              <a:xfrm>
                <a:off x="5335174" y="3254707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41FD00B9-61F1-E89A-6A97-FBF00B8A9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174" y="3254707"/>
                <a:ext cx="1092863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线箭头连接符 61">
            <a:extLst>
              <a:ext uri="{FF2B5EF4-FFF2-40B4-BE49-F238E27FC236}">
                <a16:creationId xmlns:a16="http://schemas.microsoft.com/office/drawing/2014/main" id="{2658F112-6F22-5C89-FC55-74B7A7B0B4E5}"/>
              </a:ext>
            </a:extLst>
          </p:cNvPr>
          <p:cNvCxnSpPr>
            <a:cxnSpLocks/>
          </p:cNvCxnSpPr>
          <p:nvPr/>
        </p:nvCxnSpPr>
        <p:spPr>
          <a:xfrm>
            <a:off x="4501848" y="4786962"/>
            <a:ext cx="886452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线箭头连接符 62">
            <a:extLst>
              <a:ext uri="{FF2B5EF4-FFF2-40B4-BE49-F238E27FC236}">
                <a16:creationId xmlns:a16="http://schemas.microsoft.com/office/drawing/2014/main" id="{04A17944-99E9-8DE1-C7D9-A1E0C81B7EF9}"/>
              </a:ext>
            </a:extLst>
          </p:cNvPr>
          <p:cNvCxnSpPr>
            <a:cxnSpLocks/>
          </p:cNvCxnSpPr>
          <p:nvPr/>
        </p:nvCxnSpPr>
        <p:spPr>
          <a:xfrm flipH="1">
            <a:off x="3777702" y="4786962"/>
            <a:ext cx="743274" cy="58680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40365872-3008-E16F-CD85-C9D50AB4B39F}"/>
                  </a:ext>
                </a:extLst>
              </p:cNvPr>
              <p:cNvSpPr txBox="1"/>
              <p:nvPr/>
            </p:nvSpPr>
            <p:spPr>
              <a:xfrm>
                <a:off x="3110194" y="5108661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40365872-3008-E16F-CD85-C9D50AB4B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194" y="5108661"/>
                <a:ext cx="851643" cy="774186"/>
              </a:xfrm>
              <a:prstGeom prst="rect">
                <a:avLst/>
              </a:prstGeom>
              <a:blipFill>
                <a:blip r:embed="rId11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84F0E4F4-4FB4-D827-C5AC-840ED749D0C7}"/>
                  </a:ext>
                </a:extLst>
              </p:cNvPr>
              <p:cNvSpPr txBox="1"/>
              <p:nvPr/>
            </p:nvSpPr>
            <p:spPr>
              <a:xfrm>
                <a:off x="5449469" y="4595397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84F0E4F4-4FB4-D827-C5AC-840ED749D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69" y="4595397"/>
                <a:ext cx="1092863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文本框 70">
            <a:extLst>
              <a:ext uri="{FF2B5EF4-FFF2-40B4-BE49-F238E27FC236}">
                <a16:creationId xmlns:a16="http://schemas.microsoft.com/office/drawing/2014/main" id="{17F4481F-B56D-04DB-49E4-F887291AE7E3}"/>
              </a:ext>
            </a:extLst>
          </p:cNvPr>
          <p:cNvSpPr txBox="1"/>
          <p:nvPr/>
        </p:nvSpPr>
        <p:spPr>
          <a:xfrm>
            <a:off x="531715" y="202494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/>
              <a:t>1</a:t>
            </a:r>
            <a:endParaRPr kumimoji="1" lang="zh-CN" altLang="en-US" sz="3200" b="1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A117071-3E9F-DB4C-BFCD-B63BB6D7263C}"/>
              </a:ext>
            </a:extLst>
          </p:cNvPr>
          <p:cNvSpPr txBox="1"/>
          <p:nvPr/>
        </p:nvSpPr>
        <p:spPr>
          <a:xfrm>
            <a:off x="556099" y="606396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/>
              <a:t>0</a:t>
            </a:r>
            <a:endParaRPr kumimoji="1" lang="zh-CN" altLang="en-US" sz="3200" b="1" dirty="0"/>
          </a:p>
        </p:txBody>
      </p:sp>
      <p:sp>
        <p:nvSpPr>
          <p:cNvPr id="75" name="标题 1">
            <a:extLst>
              <a:ext uri="{FF2B5EF4-FFF2-40B4-BE49-F238E27FC236}">
                <a16:creationId xmlns:a16="http://schemas.microsoft.com/office/drawing/2014/main" id="{93FC696A-244C-EA82-B338-ECD66744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00" y="-8223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Intuition behind convergence and divergence</a:t>
            </a:r>
            <a:endParaRPr kumimoji="1" lang="zh-CN" altLang="en-US" sz="4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44DCA74-D970-5247-3CA2-10D76341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1270FF-D799-F2A0-A62C-87524F59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29</a:t>
            </a:fld>
            <a:endParaRPr kumimoji="1" lang="zh-CN" altLang="en-US" dirty="0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289DB71-9F84-5FEA-DC34-3C61C925778C}"/>
              </a:ext>
            </a:extLst>
          </p:cNvPr>
          <p:cNvCxnSpPr>
            <a:cxnSpLocks/>
          </p:cNvCxnSpPr>
          <p:nvPr/>
        </p:nvCxnSpPr>
        <p:spPr>
          <a:xfrm>
            <a:off x="7197688" y="2688379"/>
            <a:ext cx="1486548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2409ECF2-B596-70ED-3AA9-95E84520F48F}"/>
              </a:ext>
            </a:extLst>
          </p:cNvPr>
          <p:cNvCxnSpPr>
            <a:cxnSpLocks/>
          </p:cNvCxnSpPr>
          <p:nvPr/>
        </p:nvCxnSpPr>
        <p:spPr>
          <a:xfrm>
            <a:off x="7197688" y="2688379"/>
            <a:ext cx="1160866" cy="290909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4C198E8-F261-AFFB-DD6F-BB9F8A5F3C88}"/>
                  </a:ext>
                </a:extLst>
              </p:cNvPr>
              <p:cNvSpPr txBox="1"/>
              <p:nvPr/>
            </p:nvSpPr>
            <p:spPr>
              <a:xfrm>
                <a:off x="7638986" y="2092477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4C198E8-F261-AFFB-DD6F-BB9F8A5F3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986" y="2092477"/>
                <a:ext cx="851643" cy="774186"/>
              </a:xfrm>
              <a:prstGeom prst="rect">
                <a:avLst/>
              </a:prstGeom>
              <a:blipFill>
                <a:blip r:embed="rId13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329D6E4-056C-7C37-ACCE-8FC93B217087}"/>
                  </a:ext>
                </a:extLst>
              </p:cNvPr>
              <p:cNvSpPr txBox="1"/>
              <p:nvPr/>
            </p:nvSpPr>
            <p:spPr>
              <a:xfrm>
                <a:off x="8687118" y="2479570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329D6E4-056C-7C37-ACCE-8FC93B217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118" y="2479570"/>
                <a:ext cx="1092863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71382C74-2C77-5012-2686-544D7D33A254}"/>
              </a:ext>
            </a:extLst>
          </p:cNvPr>
          <p:cNvCxnSpPr>
            <a:cxnSpLocks/>
          </p:cNvCxnSpPr>
          <p:nvPr/>
        </p:nvCxnSpPr>
        <p:spPr>
          <a:xfrm>
            <a:off x="7255104" y="3333130"/>
            <a:ext cx="1486548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AEE9F2CA-5EAF-E147-752B-1866A6DD0EC5}"/>
              </a:ext>
            </a:extLst>
          </p:cNvPr>
          <p:cNvCxnSpPr>
            <a:cxnSpLocks/>
          </p:cNvCxnSpPr>
          <p:nvPr/>
        </p:nvCxnSpPr>
        <p:spPr>
          <a:xfrm>
            <a:off x="7255104" y="3355717"/>
            <a:ext cx="809703" cy="902016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149545F-D6FF-A029-3F6C-014D0FFC26FE}"/>
                  </a:ext>
                </a:extLst>
              </p:cNvPr>
              <p:cNvSpPr txBox="1"/>
              <p:nvPr/>
            </p:nvSpPr>
            <p:spPr>
              <a:xfrm>
                <a:off x="8735920" y="3124321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149545F-D6FF-A029-3F6C-014D0FFC2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920" y="3124321"/>
                <a:ext cx="1092863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5AD529BF-83CE-56C5-FE6A-D4BBF35433DC}"/>
              </a:ext>
            </a:extLst>
          </p:cNvPr>
          <p:cNvCxnSpPr>
            <a:cxnSpLocks/>
          </p:cNvCxnSpPr>
          <p:nvPr/>
        </p:nvCxnSpPr>
        <p:spPr>
          <a:xfrm>
            <a:off x="1570892" y="1906809"/>
            <a:ext cx="8053754" cy="7208"/>
          </a:xfrm>
          <a:prstGeom prst="straightConnector1">
            <a:avLst/>
          </a:prstGeom>
          <a:ln w="117475"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93117D2-FBA3-E96F-51AE-469A62ACA7DF}"/>
                  </a:ext>
                </a:extLst>
              </p:cNvPr>
              <p:cNvSpPr txBox="1"/>
              <p:nvPr/>
            </p:nvSpPr>
            <p:spPr>
              <a:xfrm>
                <a:off x="337469" y="1449368"/>
                <a:ext cx="1623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93117D2-FBA3-E96F-51AE-469A62ACA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69" y="1449368"/>
                <a:ext cx="1623316" cy="584775"/>
              </a:xfrm>
              <a:prstGeom prst="rect">
                <a:avLst/>
              </a:prstGeom>
              <a:blipFill>
                <a:blip r:embed="rId16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0C87FF25-797E-262D-8E1B-79B9EF4B790F}"/>
                  </a:ext>
                </a:extLst>
              </p:cNvPr>
              <p:cNvSpPr txBox="1"/>
              <p:nvPr/>
            </p:nvSpPr>
            <p:spPr>
              <a:xfrm>
                <a:off x="9730484" y="1382853"/>
                <a:ext cx="1623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0C87FF25-797E-262D-8E1B-79B9EF4B7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0484" y="1382853"/>
                <a:ext cx="1623316" cy="584775"/>
              </a:xfrm>
              <a:prstGeom prst="rect">
                <a:avLst/>
              </a:prstGeom>
              <a:blipFill>
                <a:blip r:embed="rId17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79936F07-FF0A-5F51-1455-711DD737033E}"/>
              </a:ext>
            </a:extLst>
          </p:cNvPr>
          <p:cNvCxnSpPr>
            <a:cxnSpLocks/>
          </p:cNvCxnSpPr>
          <p:nvPr/>
        </p:nvCxnSpPr>
        <p:spPr>
          <a:xfrm>
            <a:off x="8551849" y="6128103"/>
            <a:ext cx="886452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8D0A9D1-ED05-A441-684F-9600DBACD93A}"/>
                  </a:ext>
                </a:extLst>
              </p:cNvPr>
              <p:cNvSpPr txBox="1"/>
              <p:nvPr/>
            </p:nvSpPr>
            <p:spPr>
              <a:xfrm>
                <a:off x="6880978" y="5760447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8D0A9D1-ED05-A441-684F-9600DBACD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78" y="5760447"/>
                <a:ext cx="851643" cy="774186"/>
              </a:xfrm>
              <a:prstGeom prst="rect">
                <a:avLst/>
              </a:prstGeom>
              <a:blipFill>
                <a:blip r:embed="rId18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7202A5E4-82E1-3059-F939-25940F7BC221}"/>
                  </a:ext>
                </a:extLst>
              </p:cNvPr>
              <p:cNvSpPr txBox="1"/>
              <p:nvPr/>
            </p:nvSpPr>
            <p:spPr>
              <a:xfrm>
                <a:off x="9441183" y="5919294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7202A5E4-82E1-3059-F939-25940F7BC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183" y="5919294"/>
                <a:ext cx="1092863" cy="369332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37EDFBAD-D680-CE65-CE17-34D0A2336A30}"/>
              </a:ext>
            </a:extLst>
          </p:cNvPr>
          <p:cNvCxnSpPr>
            <a:cxnSpLocks/>
          </p:cNvCxnSpPr>
          <p:nvPr/>
        </p:nvCxnSpPr>
        <p:spPr>
          <a:xfrm flipH="1">
            <a:off x="7624350" y="6128103"/>
            <a:ext cx="946627" cy="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0B42F359-4273-9522-AFD8-1D918601E369}"/>
              </a:ext>
            </a:extLst>
          </p:cNvPr>
          <p:cNvCxnSpPr>
            <a:cxnSpLocks/>
          </p:cNvCxnSpPr>
          <p:nvPr/>
        </p:nvCxnSpPr>
        <p:spPr>
          <a:xfrm>
            <a:off x="8509074" y="4695176"/>
            <a:ext cx="886452" cy="0"/>
          </a:xfrm>
          <a:prstGeom prst="straightConnector1">
            <a:avLst/>
          </a:prstGeom>
          <a:ln w="66675">
            <a:solidFill>
              <a:schemeClr val="tx1">
                <a:alpha val="4637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线箭头连接符 59">
            <a:extLst>
              <a:ext uri="{FF2B5EF4-FFF2-40B4-BE49-F238E27FC236}">
                <a16:creationId xmlns:a16="http://schemas.microsoft.com/office/drawing/2014/main" id="{BB89FE8F-C9B9-7121-EC80-7260EB58FCDA}"/>
              </a:ext>
            </a:extLst>
          </p:cNvPr>
          <p:cNvCxnSpPr>
            <a:cxnSpLocks/>
          </p:cNvCxnSpPr>
          <p:nvPr/>
        </p:nvCxnSpPr>
        <p:spPr>
          <a:xfrm flipH="1">
            <a:off x="7548381" y="4695176"/>
            <a:ext cx="979821" cy="345271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4E2B291A-7DCF-C39A-A0CA-84794EB4ECFC}"/>
                  </a:ext>
                </a:extLst>
              </p:cNvPr>
              <p:cNvSpPr txBox="1"/>
              <p:nvPr/>
            </p:nvSpPr>
            <p:spPr>
              <a:xfrm>
                <a:off x="6916995" y="4998081"/>
                <a:ext cx="851643" cy="77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E(-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4E2B291A-7DCF-C39A-A0CA-84794EB4E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995" y="4998081"/>
                <a:ext cx="851643" cy="774186"/>
              </a:xfrm>
              <a:prstGeom prst="rect">
                <a:avLst/>
              </a:prstGeom>
              <a:blipFill>
                <a:blip r:embed="rId20"/>
                <a:stretch>
                  <a:fillRect l="-5882" r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FBA8C4CD-5F28-893F-56C6-405561D7C389}"/>
                  </a:ext>
                </a:extLst>
              </p:cNvPr>
              <p:cNvSpPr txBox="1"/>
              <p:nvPr/>
            </p:nvSpPr>
            <p:spPr>
              <a:xfrm>
                <a:off x="9454106" y="4519207"/>
                <a:ext cx="1092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FBA8C4CD-5F28-893F-56C6-405561D7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106" y="4519207"/>
                <a:ext cx="1092863" cy="369332"/>
              </a:xfrm>
              <a:prstGeom prst="rect">
                <a:avLst/>
              </a:prstGeom>
              <a:blipFill>
                <a:blip r:embed="rId2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2942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DEC2B8-D2F0-7BA8-E859-B82EC3EE9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Motivation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370E0B-0BC8-1EB7-C724-A05167874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zh-CN" b="1" dirty="0"/>
              <a:t>Adam</a:t>
            </a:r>
            <a:r>
              <a:rPr kumimoji="1" lang="en-US" altLang="zh-CN" dirty="0"/>
              <a:t> is one of the most popular algorithms in deep learning (DL).</a:t>
            </a:r>
            <a:br>
              <a:rPr kumimoji="1" lang="en-US" altLang="zh-CN" dirty="0"/>
            </a:br>
            <a:r>
              <a:rPr kumimoji="1" lang="en-US" altLang="zh-CN" sz="2000" dirty="0"/>
              <a:t>(It has received more than </a:t>
            </a:r>
            <a:r>
              <a:rPr kumimoji="1" lang="en-US" altLang="zh-CN" sz="2000" dirty="0">
                <a:solidFill>
                  <a:srgbClr val="FF0000"/>
                </a:solidFill>
              </a:rPr>
              <a:t>110,000</a:t>
            </a:r>
            <a:r>
              <a:rPr kumimoji="1" lang="en-US" altLang="zh-CN" sz="2000" dirty="0"/>
              <a:t> citations)</a:t>
            </a:r>
            <a:br>
              <a:rPr kumimoji="1" lang="en-US" altLang="zh-CN" sz="2000" dirty="0"/>
            </a:br>
            <a:endParaRPr kumimoji="1" lang="en-US" altLang="zh-CN" sz="2000" dirty="0"/>
          </a:p>
          <a:p>
            <a:r>
              <a:rPr kumimoji="1" lang="en-US" altLang="zh-CN" b="1" dirty="0"/>
              <a:t>Default </a:t>
            </a:r>
            <a:r>
              <a:rPr kumimoji="1" lang="en-US" altLang="zh-CN" dirty="0"/>
              <a:t>choice in many DL tasks:</a:t>
            </a:r>
          </a:p>
          <a:p>
            <a:pPr lvl="1"/>
            <a:r>
              <a:rPr kumimoji="1" lang="en-US" altLang="zh-CN" dirty="0"/>
              <a:t>NLP, GAN, RL, CV, GNN etc.</a:t>
            </a:r>
          </a:p>
          <a:p>
            <a:r>
              <a:rPr kumimoji="1" lang="en-US" altLang="zh-CN" dirty="0"/>
              <a:t>Adam is also widely used in </a:t>
            </a:r>
            <a:r>
              <a:rPr kumimoji="1" lang="en-US" altLang="zh-CN" b="1" dirty="0"/>
              <a:t>SRIBD projects</a:t>
            </a:r>
            <a:r>
              <a:rPr kumimoji="1" lang="en-US" altLang="zh-CN" dirty="0"/>
              <a:t>: </a:t>
            </a:r>
          </a:p>
          <a:p>
            <a:pPr lvl="1"/>
            <a:r>
              <a:rPr kumimoji="1" lang="en-US" altLang="zh-CN" dirty="0"/>
              <a:t>Learning to Optimize (L2O);</a:t>
            </a:r>
          </a:p>
          <a:p>
            <a:pPr lvl="1"/>
            <a:r>
              <a:rPr kumimoji="1" lang="en-US" altLang="zh-CN" dirty="0"/>
              <a:t>Medical image segmentation;</a:t>
            </a:r>
          </a:p>
          <a:p>
            <a:pPr lvl="1"/>
            <a:r>
              <a:rPr lang="en" altLang="zh-CN" dirty="0"/>
              <a:t>3D Reconstruction;</a:t>
            </a:r>
          </a:p>
          <a:p>
            <a:pPr lvl="1"/>
            <a:r>
              <a:rPr kumimoji="1" lang="en-US" altLang="zh-CN" dirty="0"/>
              <a:t>SRCON, </a:t>
            </a:r>
            <a:r>
              <a:rPr kumimoji="1" lang="en" altLang="zh-CN" dirty="0"/>
              <a:t>etc.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0000"/>
                </a:solidFill>
              </a:rPr>
              <a:t>However, the behavior of Adam is </a:t>
            </a:r>
            <a:r>
              <a:rPr kumimoji="1" lang="en-US" altLang="zh-CN" b="1" dirty="0">
                <a:solidFill>
                  <a:srgbClr val="FF0000"/>
                </a:solidFill>
              </a:rPr>
              <a:t>poorly understood</a:t>
            </a:r>
            <a:r>
              <a:rPr kumimoji="1" lang="en-US" altLang="zh-CN" dirty="0">
                <a:solidFill>
                  <a:srgbClr val="FF0000"/>
                </a:solidFill>
              </a:rPr>
              <a:t> in theory.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We aim to close the gap between theory and practice</a:t>
            </a:r>
            <a:r>
              <a:rPr kumimoji="1" lang="en-US" altLang="zh-CN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0FB989-8449-7EB8-59B3-D6BB7466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Total page: 28</a:t>
            </a:r>
            <a:endParaRPr kumimoji="1"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E9B702-7277-AB73-4F7B-58D30A34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73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34FBE9-9809-0A56-6D38-E7FED92E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600" b="1" dirty="0"/>
              <a:t>Summary</a:t>
            </a:r>
            <a:r>
              <a:rPr kumimoji="1" lang="en-US" altLang="zh-CN" sz="3600" dirty="0"/>
              <a:t>: the behavior of Adam changes dramatically under different hyperparameters</a:t>
            </a:r>
            <a:endParaRPr kumimoji="1"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7">
                <a:extLst>
                  <a:ext uri="{FF2B5EF4-FFF2-40B4-BE49-F238E27FC236}">
                    <a16:creationId xmlns:a16="http://schemas.microsoft.com/office/drawing/2014/main" id="{BEADAC70-A770-555B-F6AD-57E6BA20E73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73375847"/>
                  </p:ext>
                </p:extLst>
              </p:nvPr>
            </p:nvGraphicFramePr>
            <p:xfrm>
              <a:off x="838200" y="4249783"/>
              <a:ext cx="10515597" cy="23227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2015914580"/>
                        </a:ext>
                      </a:extLst>
                    </a:gridCol>
                    <a:gridCol w="3015344">
                      <a:extLst>
                        <a:ext uri="{9D8B030D-6E8A-4147-A177-3AD203B41FA5}">
                          <a16:colId xmlns:a16="http://schemas.microsoft.com/office/drawing/2014/main" val="38601517"/>
                        </a:ext>
                      </a:extLst>
                    </a:gridCol>
                    <a:gridCol w="3995054">
                      <a:extLst>
                        <a:ext uri="{9D8B030D-6E8A-4147-A177-3AD203B41FA5}">
                          <a16:colId xmlns:a16="http://schemas.microsoft.com/office/drawing/2014/main" val="250128562"/>
                        </a:ext>
                      </a:extLst>
                    </a:gridCol>
                  </a:tblGrid>
                  <a:tr h="40249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Setting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Hyperparameters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Adam’s behavior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86028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zh-CN" dirty="0"/>
                            <a:t> under </a:t>
                          </a:r>
                          <a:r>
                            <a:rPr lang="en-US" altLang="zh-CN" b="1" dirty="0"/>
                            <a:t>A1</a:t>
                          </a:r>
                          <a:r>
                            <a:rPr lang="en-US" altLang="zh-CN" dirty="0"/>
                            <a:t> and </a:t>
                          </a:r>
                          <a:r>
                            <a:rPr lang="en-US" altLang="zh-CN" b="1" dirty="0"/>
                            <a:t>A2 </a:t>
                          </a:r>
                          <a:r>
                            <a:rPr lang="en-US" altLang="zh-CN" b="0" dirty="0"/>
                            <a:t>with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endParaRPr lang="zh-CN" alt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 is large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endParaRPr lang="en-US" altLang="zh-CN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Converges to stationary points </a:t>
                          </a:r>
                          <a:r>
                            <a:rPr lang="en-US" altLang="zh-CN" b="1" dirty="0"/>
                            <a:t>(Ours)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320013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zh-CN" dirty="0"/>
                            <a:t> under </a:t>
                          </a:r>
                          <a:r>
                            <a:rPr lang="en-US" altLang="zh-CN" b="1" dirty="0"/>
                            <a:t>A1</a:t>
                          </a:r>
                          <a:r>
                            <a:rPr lang="en-US" altLang="zh-CN" dirty="0"/>
                            <a:t> and </a:t>
                          </a:r>
                          <a:r>
                            <a:rPr lang="en-US" altLang="zh-CN" b="1" dirty="0"/>
                            <a:t>A2 </a:t>
                          </a:r>
                          <a:r>
                            <a:rPr lang="en-US" altLang="zh-CN" b="0" dirty="0"/>
                            <a:t>with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oMath>
                          </a14:m>
                          <a:endParaRPr lang="zh-CN" alt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 is large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Converges to the neighborhood of stationary points </a:t>
                          </a:r>
                          <a:r>
                            <a:rPr lang="en-US" altLang="zh-CN" b="1" dirty="0"/>
                            <a:t>(Ours)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06248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∃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zh-CN" dirty="0"/>
                            <a:t> under </a:t>
                          </a:r>
                          <a:r>
                            <a:rPr lang="en-US" altLang="zh-CN" b="1" dirty="0"/>
                            <a:t>A1</a:t>
                          </a:r>
                          <a:r>
                            <a:rPr lang="en-US" altLang="zh-CN" dirty="0"/>
                            <a:t> and </a:t>
                          </a:r>
                          <a:r>
                            <a:rPr lang="en-US" altLang="zh-CN" b="1" dirty="0"/>
                            <a:t>A2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 is small and a wide range</a:t>
                          </a:r>
                          <a:r>
                            <a:rPr lang="en-US" altLang="zh-CN" baseline="0" dirty="0"/>
                            <a:t> of 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Diverges to infinity </a:t>
                          </a:r>
                          <a:r>
                            <a:rPr lang="en-US" altLang="zh-CN" b="1" dirty="0"/>
                            <a:t>(Ours)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2644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7">
                <a:extLst>
                  <a:ext uri="{FF2B5EF4-FFF2-40B4-BE49-F238E27FC236}">
                    <a16:creationId xmlns:a16="http://schemas.microsoft.com/office/drawing/2014/main" id="{BEADAC70-A770-555B-F6AD-57E6BA20E73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73375847"/>
                  </p:ext>
                </p:extLst>
              </p:nvPr>
            </p:nvGraphicFramePr>
            <p:xfrm>
              <a:off x="838200" y="4249783"/>
              <a:ext cx="10515597" cy="23227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2015914580"/>
                        </a:ext>
                      </a:extLst>
                    </a:gridCol>
                    <a:gridCol w="3015344">
                      <a:extLst>
                        <a:ext uri="{9D8B030D-6E8A-4147-A177-3AD203B41FA5}">
                          <a16:colId xmlns:a16="http://schemas.microsoft.com/office/drawing/2014/main" val="38601517"/>
                        </a:ext>
                      </a:extLst>
                    </a:gridCol>
                    <a:gridCol w="3995054">
                      <a:extLst>
                        <a:ext uri="{9D8B030D-6E8A-4147-A177-3AD203B41FA5}">
                          <a16:colId xmlns:a16="http://schemas.microsoft.com/office/drawing/2014/main" val="250128562"/>
                        </a:ext>
                      </a:extLst>
                    </a:gridCol>
                  </a:tblGrid>
                  <a:tr h="40249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Setting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Hyperparameters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Adam’s behavior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860288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62" t="-66667" r="-201087" b="-2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16878" t="-66667" r="-134177" b="-2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Converges to stationary points </a:t>
                          </a:r>
                          <a:r>
                            <a:rPr lang="en-US" altLang="zh-CN" b="1" dirty="0"/>
                            <a:t>(Ours)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320013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62" t="-170000" r="-201087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16878" t="-170000" r="-134177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Converges to the neighborhood of stationary points </a:t>
                          </a:r>
                          <a:r>
                            <a:rPr lang="en-US" altLang="zh-CN" b="1" dirty="0"/>
                            <a:t>(Ours)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06248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62" t="-264706" r="-201087" b="-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16878" t="-264706" r="-134177" b="-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Diverges to infinity </a:t>
                          </a:r>
                          <a:r>
                            <a:rPr lang="en-US" altLang="zh-CN" b="1" dirty="0"/>
                            <a:t>(Ours)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26444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82EBCF75-3641-9F6A-7550-9DCBC387C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185" y="1690688"/>
            <a:ext cx="2727385" cy="2538523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10C953-5D8F-D204-A2D7-3405C337C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81F495-7568-4259-C8BC-78A300A1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30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B7092E0-BBC8-C179-4299-D611A26BDF49}"/>
                  </a:ext>
                </a:extLst>
              </p:cNvPr>
              <p:cNvSpPr txBox="1"/>
              <p:nvPr/>
            </p:nvSpPr>
            <p:spPr>
              <a:xfrm>
                <a:off x="4860010" y="2550168"/>
                <a:ext cx="6843540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When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: </a:t>
                </a:r>
                <a:br>
                  <a:rPr kumimoji="1" lang="en-US" altLang="zh-CN" sz="2000" dirty="0"/>
                </a:br>
                <a:r>
                  <a:rPr kumimoji="1" lang="en-US" altLang="zh-CN" sz="2000" dirty="0"/>
                  <a:t>There is a phase transition from 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divergence</a:t>
                </a:r>
                <a:r>
                  <a:rPr kumimoji="1" lang="en-US" altLang="zh-CN" sz="2000" dirty="0"/>
                  <a:t> to </a:t>
                </a:r>
                <a:r>
                  <a:rPr kumimoji="1" lang="en-US" altLang="zh-CN" sz="2000" dirty="0">
                    <a:solidFill>
                      <a:srgbClr val="0070C0"/>
                    </a:solidFill>
                  </a:rPr>
                  <a:t>convergence</a:t>
                </a:r>
                <a:r>
                  <a:rPr kumimoji="1" lang="en-US" altLang="zh-CN" sz="2000" dirty="0"/>
                  <a:t>.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B7092E0-BBC8-C179-4299-D611A26BD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10" y="2550168"/>
                <a:ext cx="6843540" cy="984885"/>
              </a:xfrm>
              <a:prstGeom prst="rect">
                <a:avLst/>
              </a:prstGeom>
              <a:blipFill>
                <a:blip r:embed="rId5"/>
                <a:stretch>
                  <a:fillRect l="-926" t="-2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7693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34FBE9-9809-0A56-6D38-E7FED92E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Implication to practitioners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40E1BE8-55E7-4264-F39A-1AB2D78748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kumimoji="1" lang="en-US" altLang="zh-CN" b="1" dirty="0"/>
                  <a:t>Case study: </a:t>
                </a:r>
                <a:r>
                  <a:rPr kumimoji="1" lang="en-US" altLang="zh-CN" dirty="0"/>
                  <a:t> Bob is using Adam to train NNs.  However, Adam with default </a:t>
                </a:r>
                <a:r>
                  <a:rPr kumimoji="1" lang="en-US" altLang="zh-CN" dirty="0" err="1"/>
                  <a:t>hyperparamter</a:t>
                </a:r>
                <a:r>
                  <a:rPr kumimoji="1" lang="en-US" altLang="zh-CN" dirty="0"/>
                  <a:t> fails in his tasks. </a:t>
                </a:r>
              </a:p>
              <a:p>
                <a:r>
                  <a:rPr kumimoji="1" lang="en-US" altLang="zh-CN" dirty="0"/>
                  <a:t>Bob heard there is a well-known result that Adam can diverge.</a:t>
                </a:r>
                <a:br>
                  <a:rPr kumimoji="1" lang="en-US" altLang="zh-CN" dirty="0"/>
                </a:br>
                <a:endParaRPr kumimoji="1" lang="en-US" altLang="zh-CN" dirty="0"/>
              </a:p>
              <a:p>
                <a:r>
                  <a:rPr kumimoji="1" lang="en-US" altLang="zh-CN" dirty="0"/>
                  <a:t>So he wonders: shall I keep tuning hyperparameter to make it work?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 </a:t>
                </a:r>
              </a:p>
              <a:p>
                <a:r>
                  <a:rPr kumimoji="1" lang="en-US" altLang="zh-CN" dirty="0"/>
                  <a:t>Or shall I just give up and switch to other algorithms like </a:t>
                </a:r>
                <a:r>
                  <a:rPr kumimoji="1" lang="en-US" altLang="zh-CN" dirty="0" err="1"/>
                  <a:t>AdaBound</a:t>
                </a:r>
                <a:r>
                  <a:rPr kumimoji="1" lang="en-US" altLang="zh-CN" dirty="0"/>
                  <a:t> (which has 2 extra hyperparameters)?</a:t>
                </a:r>
              </a:p>
              <a:p>
                <a:pPr marL="514350" indent="-514350">
                  <a:buAutoNum type="arabicPeriod"/>
                </a:pPr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en-US" altLang="zh-CN" b="1" dirty="0"/>
                  <a:t>Our suggestions:</a:t>
                </a:r>
                <a:endParaRPr kumimoji="1" lang="en-US" altLang="zh-CN" dirty="0"/>
              </a:p>
              <a:p>
                <a:pPr marL="514350" indent="-514350">
                  <a:buAutoNum type="arabicPeriod"/>
                </a:pPr>
                <a:r>
                  <a:rPr kumimoji="1" lang="en-US" altLang="zh-CN" dirty="0"/>
                  <a:t>Adam is still a theoretically justified algorithm. </a:t>
                </a:r>
                <a:r>
                  <a:rPr kumimoji="1" lang="en-US" altLang="zh-CN" b="1" dirty="0"/>
                  <a:t>Please use it confidently! </a:t>
                </a:r>
              </a:p>
              <a:p>
                <a:pPr marL="514350" indent="-514350">
                  <a:buAutoNum type="arabicPeriod"/>
                </a:pPr>
                <a:r>
                  <a:rPr kumimoji="1" lang="en-US" altLang="zh-CN" dirty="0"/>
                  <a:t> Suggestions for hyperparameter tunning: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First, 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tune up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dirty="0"/>
                  <a:t>. Then, 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try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0070C0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</m:oMath>
                </a14:m>
                <a:endParaRPr kumimoji="1" lang="en-US" altLang="zh-CN" b="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40E1BE8-55E7-4264-F39A-1AB2D78748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29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BEBE1B-4CC7-D025-F8A8-EB670ABF4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C92125-5265-4548-361D-0CD7E4B0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31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577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A6062-5170-A2B4-EFDF-4BB6FD9E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Mainly based on: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AFCB2A-40E1-A208-A2B5-0F5DFD54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789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400" dirty="0"/>
              <a:t>[1] </a:t>
            </a:r>
            <a:r>
              <a:rPr kumimoji="1" lang="en-US" altLang="zh-CN" sz="2400" dirty="0">
                <a:solidFill>
                  <a:srgbClr val="0070C0"/>
                </a:solidFill>
              </a:rPr>
              <a:t>Adam Can Converge Without Any Modification on Update Rules  </a:t>
            </a:r>
            <a:r>
              <a:rPr kumimoji="1" lang="en-US" altLang="zh-CN" sz="2400" dirty="0"/>
              <a:t>(Under review) .</a:t>
            </a:r>
          </a:p>
          <a:p>
            <a:pPr marL="0" indent="0">
              <a:buNone/>
            </a:pPr>
            <a:r>
              <a:rPr kumimoji="1" lang="en-US" altLang="zh-CN" sz="2000" b="1" dirty="0" err="1"/>
              <a:t>Yushun</a:t>
            </a:r>
            <a:r>
              <a:rPr kumimoji="1" lang="en-US" altLang="zh-CN" sz="2000" b="1" dirty="0"/>
              <a:t> Zhang</a:t>
            </a:r>
            <a:r>
              <a:rPr kumimoji="1" lang="en-US" altLang="zh-CN" sz="2000" dirty="0"/>
              <a:t>, </a:t>
            </a:r>
            <a:r>
              <a:rPr kumimoji="1" lang="en-US" altLang="zh-CN" sz="2000" dirty="0" err="1"/>
              <a:t>Congliang</a:t>
            </a:r>
            <a:r>
              <a:rPr kumimoji="1" lang="en-US" altLang="zh-CN" sz="2000" dirty="0"/>
              <a:t> Chen, </a:t>
            </a:r>
            <a:r>
              <a:rPr kumimoji="1" lang="en-US" altLang="zh-CN" sz="2000" dirty="0" err="1"/>
              <a:t>Naichen</a:t>
            </a:r>
            <a:r>
              <a:rPr kumimoji="1" lang="en-US" altLang="zh-CN" sz="2000" dirty="0"/>
              <a:t> Shi, </a:t>
            </a:r>
            <a:r>
              <a:rPr kumimoji="1" lang="en-US" altLang="zh-CN" sz="2000" dirty="0" err="1"/>
              <a:t>Ruoyu</a:t>
            </a:r>
            <a:r>
              <a:rPr kumimoji="1" lang="en-US" altLang="zh-CN" sz="2000" dirty="0"/>
              <a:t> Sun, </a:t>
            </a:r>
            <a:r>
              <a:rPr kumimoji="1" lang="en-US" altLang="zh-CN" sz="2000" dirty="0" err="1"/>
              <a:t>Zhi</a:t>
            </a:r>
            <a:r>
              <a:rPr kumimoji="1" lang="en-US" altLang="zh-CN" sz="2000" dirty="0"/>
              <a:t>-Quan Luo</a:t>
            </a:r>
          </a:p>
          <a:p>
            <a:pPr marL="0" indent="0">
              <a:buNone/>
            </a:pPr>
            <a:r>
              <a:rPr kumimoji="1" lang="en-US" altLang="zh-CN" b="1" dirty="0"/>
              <a:t>Thanks to all the collaborators!</a:t>
            </a:r>
            <a:br>
              <a:rPr kumimoji="1" lang="en-US" altLang="zh-CN" sz="2000" dirty="0"/>
            </a:br>
            <a:endParaRPr kumimoji="1" lang="en-US" altLang="zh-CN" sz="20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DB93FD5-E96C-DD05-DED3-AA425D87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4D81366-C121-EB8F-59C1-9BDE202D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32</a:t>
            </a:fld>
            <a:endParaRPr kumimoji="1" lang="zh-CN" alt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395C8D3-B86B-0B8C-4E18-119AD6C9E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-1049" r="15504" b="-1"/>
          <a:stretch/>
        </p:blipFill>
        <p:spPr>
          <a:xfrm>
            <a:off x="4814441" y="3549791"/>
            <a:ext cx="2017534" cy="23318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05EC65-F033-9DF5-11DA-1D31C903C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428" y="3568077"/>
            <a:ext cx="2073944" cy="2331880"/>
          </a:xfrm>
          <a:prstGeom prst="rect">
            <a:avLst/>
          </a:prstGeom>
        </p:spPr>
      </p:pic>
      <p:pic>
        <p:nvPicPr>
          <p:cNvPr id="8" name="Picture 4" descr="Laboratory Director | The Chinese University of Hong Kong,Shenzhen  TENCENTLAB">
            <a:extLst>
              <a:ext uri="{FF2B5EF4-FFF2-40B4-BE49-F238E27FC236}">
                <a16:creationId xmlns:a16="http://schemas.microsoft.com/office/drawing/2014/main" id="{5CA6D8D9-DC73-93F0-3549-5C91AD826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59" y="3549791"/>
            <a:ext cx="1782707" cy="23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DC8864B-8C16-5EB7-986B-2E8FEB4CA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645" y="3485375"/>
            <a:ext cx="1782706" cy="2432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9A0D88-5C7A-A695-6F94-08C0EE035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11" y="3549791"/>
            <a:ext cx="1816681" cy="246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8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D9258-148A-E257-142D-FFDF1046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A Brief Introduction to Adam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344C305-8DCF-F256-17F5-A9E03D5E91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7554"/>
                <a:ext cx="10515600" cy="4905321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dirty="0"/>
                  <a:t>Consider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4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)≔</m:t>
                        </m:r>
                        <m:nary>
                          <m:naryPr>
                            <m:chr m:val="∑"/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kumimoji="1" lang="en-US" altLang="zh-CN" sz="2400" dirty="0"/>
                  <a:t>.</a:t>
                </a:r>
              </a:p>
              <a:p>
                <a:r>
                  <a:rPr kumimoji="1" lang="en-US" altLang="zh-CN" sz="2400" dirty="0"/>
                  <a:t>In DL tasks,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zh-CN" sz="2400" dirty="0"/>
                  <a:t> often stands for sample size;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1" lang="en-US" altLang="zh-CN" sz="2400" dirty="0"/>
                  <a:t> denotes trainable parameters.  </a:t>
                </a:r>
              </a:p>
              <a:p>
                <a:r>
                  <a:rPr kumimoji="1" lang="en-US" altLang="zh-CN" sz="2400" dirty="0"/>
                  <a:t>Initialization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∇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kumimoji="1" lang="en-US" altLang="zh-CN" sz="2400" dirty="0"/>
              </a:p>
              <a:p>
                <a:r>
                  <a:rPr kumimoji="1" lang="en-US" altLang="zh-CN" sz="2400" dirty="0"/>
                  <a:t>In the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1" lang="en-US" altLang="zh-CN" sz="2400" dirty="0"/>
                  <a:t>-</a:t>
                </a:r>
                <a:r>
                  <a:rPr kumimoji="1" lang="en-US" altLang="zh-CN" sz="2400" dirty="0" err="1"/>
                  <a:t>th</a:t>
                </a:r>
                <a:r>
                  <a:rPr kumimoji="1" lang="en-US" altLang="zh-CN" sz="2400" dirty="0"/>
                  <a:t> iteration: Randomly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2400" dirty="0"/>
                  <a:t> from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{1,2,…,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zh-CN" sz="2400" dirty="0"/>
                  <a:t> </a:t>
                </a:r>
              </a:p>
              <a:p>
                <a:endParaRPr kumimoji="1" lang="en-US" altLang="zh-CN" sz="3400" dirty="0"/>
              </a:p>
              <a:p>
                <a:endParaRPr kumimoji="1" lang="en-US" altLang="zh-CN" sz="3400" dirty="0"/>
              </a:p>
              <a:p>
                <a:endParaRPr kumimoji="1" lang="en-US" altLang="zh-CN" sz="3400" dirty="0"/>
              </a:p>
              <a:p>
                <a:endParaRPr kumimoji="1" lang="en-US" altLang="zh-CN" sz="3400" dirty="0"/>
              </a:p>
              <a:p>
                <a:endParaRPr kumimoji="1" lang="en-US" altLang="zh-CN" sz="3400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344C305-8DCF-F256-17F5-A9E03D5E91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7554"/>
                <a:ext cx="10515600" cy="4905321"/>
              </a:xfrm>
              <a:blipFill>
                <a:blip r:embed="rId2"/>
                <a:stretch>
                  <a:fillRect l="-844" t="-126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7B6FD9B-F4AB-FD71-859E-6AA4C3FEB6B2}"/>
                  </a:ext>
                </a:extLst>
              </p:cNvPr>
              <p:cNvSpPr txBox="1"/>
              <p:nvPr/>
            </p:nvSpPr>
            <p:spPr>
              <a:xfrm>
                <a:off x="2683329" y="3602163"/>
                <a:ext cx="4908675" cy="11950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t" anchorCtr="0"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/>
                  <a:t>SGD: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zh-CN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kumimoji="1" lang="en-US" altLang="zh-C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lit/>
                              </m:rPr>
                              <a:rPr kumimoji="1" lang="en-US" altLang="zh-C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1" lang="en-US" altLang="zh-C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e>
                    </m:d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7B6FD9B-F4AB-FD71-859E-6AA4C3FEB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329" y="3602163"/>
                <a:ext cx="4908675" cy="1195019"/>
              </a:xfrm>
              <a:prstGeom prst="rect">
                <a:avLst/>
              </a:prstGeom>
              <a:blipFill>
                <a:blip r:embed="rId3"/>
                <a:stretch>
                  <a:fillRect l="-2326" t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E24DC-CB2C-FC67-0CCE-F86DE6DC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9EF619-24C8-58D8-4502-1BE42DB5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F7911D6-A226-3431-4255-9143CADE4880}"/>
                  </a:ext>
                </a:extLst>
              </p:cNvPr>
              <p:cNvSpPr txBox="1"/>
              <p:nvPr/>
            </p:nvSpPr>
            <p:spPr>
              <a:xfrm>
                <a:off x="2379729" y="4853916"/>
                <a:ext cx="5773671" cy="147637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t" anchorCtr="0"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SGD with momentum (SGDM):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kumimoji="1" lang="en-US" altLang="zh-CN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kumimoji="1"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lit/>
                              </m:rPr>
                              <a:rPr kumimoji="1"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e>
                    </m:d>
                    <m:r>
                      <a:rPr kumimoji="1" lang="en-US" altLang="zh-CN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kumimoji="1" lang="en-US" altLang="zh-CN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F7911D6-A226-3431-4255-9143CADE4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729" y="4853916"/>
                <a:ext cx="5773671" cy="1476373"/>
              </a:xfrm>
              <a:prstGeom prst="rect">
                <a:avLst/>
              </a:prstGeom>
              <a:blipFill>
                <a:blip r:embed="rId4"/>
                <a:stretch>
                  <a:fillRect l="-1754" t="-4274"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91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D9258-148A-E257-142D-FFDF1046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A Brief Introduction to Adam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344C305-8DCF-F256-17F5-A9E03D5E91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7554"/>
                <a:ext cx="10515600" cy="4905321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kumimoji="1" lang="en-US" altLang="zh-CN" sz="3600" dirty="0"/>
                  <a:t>Consider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zh-CN" sz="3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36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r>
                          <a:rPr kumimoji="1" lang="en-US" altLang="zh-CN" sz="3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36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zh-CN" sz="3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3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3600" i="1">
                            <a:latin typeface="Cambria Math" panose="02040503050406030204" pitchFamily="18" charset="0"/>
                          </a:rPr>
                          <m:t>)≔</m:t>
                        </m:r>
                        <m:nary>
                          <m:naryPr>
                            <m:chr m:val="∑"/>
                            <m:ctrlP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1" lang="en-US" altLang="zh-CN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3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1" lang="en-US" altLang="zh-CN" sz="3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kumimoji="1" lang="en-US" altLang="zh-CN" sz="3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kumimoji="1" lang="en-US" altLang="zh-CN" sz="36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kumimoji="1" lang="en-US" altLang="zh-CN" sz="3600" dirty="0"/>
                  <a:t>.</a:t>
                </a:r>
              </a:p>
              <a:p>
                <a:r>
                  <a:rPr kumimoji="1" lang="en-US" altLang="zh-CN" sz="3600" dirty="0"/>
                  <a:t>In the </a:t>
                </a:r>
                <a14:m>
                  <m:oMath xmlns:m="http://schemas.openxmlformats.org/officeDocument/2006/math">
                    <m:r>
                      <a:rPr kumimoji="1" lang="en-US" altLang="zh-CN" sz="36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1" lang="en-US" altLang="zh-CN" sz="3600" dirty="0"/>
                  <a:t>-</a:t>
                </a:r>
                <a:r>
                  <a:rPr kumimoji="1" lang="en-US" altLang="zh-CN" sz="3600" dirty="0" err="1"/>
                  <a:t>th</a:t>
                </a:r>
                <a:r>
                  <a:rPr kumimoji="1" lang="en-US" altLang="zh-CN" sz="3600" dirty="0"/>
                  <a:t> iteration: Randomly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zh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3600" dirty="0"/>
                  <a:t> from </a:t>
                </a:r>
                <a14:m>
                  <m:oMath xmlns:m="http://schemas.openxmlformats.org/officeDocument/2006/math">
                    <m:r>
                      <a:rPr kumimoji="1" lang="en-US" altLang="zh-CN" sz="3600" i="1">
                        <a:latin typeface="Cambria Math" panose="02040503050406030204" pitchFamily="18" charset="0"/>
                      </a:rPr>
                      <m:t>{1,2,…,</m:t>
                    </m:r>
                    <m:r>
                      <a:rPr kumimoji="1" lang="en-US" altLang="zh-CN" sz="36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zh-CN" sz="36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zh-CN" sz="3600" dirty="0"/>
                  <a:t> </a:t>
                </a:r>
              </a:p>
              <a:p>
                <a:endParaRPr kumimoji="1" lang="en-US" altLang="zh-CN" sz="3600" dirty="0"/>
              </a:p>
              <a:p>
                <a:endParaRPr kumimoji="1" lang="en-US" altLang="zh-CN" sz="3400" dirty="0"/>
              </a:p>
              <a:p>
                <a:endParaRPr kumimoji="1" lang="en-US" altLang="zh-CN" sz="3400" dirty="0"/>
              </a:p>
              <a:p>
                <a:endParaRPr kumimoji="1" lang="en-US" altLang="zh-CN" sz="3400" dirty="0"/>
              </a:p>
              <a:p>
                <a:endParaRPr kumimoji="1" lang="en-US" altLang="zh-CN" sz="3400" dirty="0"/>
              </a:p>
              <a:p>
                <a:endParaRPr kumimoji="1" lang="en-US" altLang="zh-CN" sz="3400" dirty="0"/>
              </a:p>
              <a:p>
                <a:r>
                  <a:rPr kumimoji="1" lang="en-US" altLang="zh-CN" dirty="0"/>
                  <a:t>Notations: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∘, √</m:t>
                    </m:r>
                  </m:oMath>
                </a14:m>
                <a:r>
                  <a:rPr kumimoji="1" lang="en-US" altLang="zh-CN" dirty="0"/>
                  <a:t>, and division are all element-wise operations.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dirty="0"/>
                  <a:t>: Controls the 1</a:t>
                </a:r>
                <a:r>
                  <a:rPr kumimoji="1" lang="en-US" altLang="zh-CN" baseline="30000" dirty="0"/>
                  <a:t>st</a:t>
                </a:r>
                <a:r>
                  <a:rPr kumimoji="1" lang="en-US" altLang="zh-CN" dirty="0"/>
                  <a:t>-order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zh-CN" dirty="0"/>
                  <a:t> Default setting: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dirty="0"/>
                  <a:t>: Controls the 2</a:t>
                </a:r>
                <a:r>
                  <a:rPr kumimoji="1" lang="en-US" altLang="zh-CN" baseline="30000" dirty="0"/>
                  <a:t>nd</a:t>
                </a:r>
                <a:r>
                  <a:rPr kumimoji="1" lang="en-US" altLang="zh-CN" dirty="0"/>
                  <a:t>-order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dirty="0"/>
                  <a:t>. Default setting: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=0.999</m:t>
                    </m:r>
                  </m:oMath>
                </a14:m>
                <a:r>
                  <a:rPr kumimoji="1" lang="en-US" altLang="zh-CN" dirty="0">
                    <a:solidFill>
                      <a:srgbClr val="7030A0"/>
                    </a:solidFill>
                  </a:rPr>
                  <a:t> </a:t>
                </a:r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344C305-8DCF-F256-17F5-A9E03D5E91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7554"/>
                <a:ext cx="10515600" cy="4905321"/>
              </a:xfrm>
              <a:blipFill>
                <a:blip r:embed="rId2"/>
                <a:stretch>
                  <a:fillRect l="-1327" t="-18041" b="-7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7B6FD9B-F4AB-FD71-859E-6AA4C3FEB6B2}"/>
                  </a:ext>
                </a:extLst>
              </p:cNvPr>
              <p:cNvSpPr txBox="1"/>
              <p:nvPr/>
            </p:nvSpPr>
            <p:spPr>
              <a:xfrm>
                <a:off x="1642014" y="2705858"/>
                <a:ext cx="7428216" cy="21894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t" anchorCtr="0"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>
                    <a:latin typeface="Cambria Math" panose="02040503050406030204" pitchFamily="18" charset="0"/>
                  </a:rPr>
                  <a:t>Adam: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kumimoji="1" lang="en-US" altLang="zh-CN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kumimoji="1"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lit/>
                              </m:rPr>
                              <a:rPr kumimoji="1"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e>
                    </m:d>
                    <m:r>
                      <a:rPr kumimoji="1"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kumimoji="1" lang="en-US" altLang="zh-CN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sz="2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kumimoji="1" lang="en-US" altLang="zh-CN" sz="28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kumimoji="1"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lit/>
                              </m:rPr>
                              <a:rPr kumimoji="1" lang="en-US" altLang="zh-CN" sz="28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kumimoji="1" lang="en-US" altLang="zh-CN" sz="2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∘</m:t>
                    </m:r>
                    <m:r>
                      <m:rPr>
                        <m:sty m:val="p"/>
                      </m:rPr>
                      <a:rPr kumimoji="1"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lit/>
                              </m:rPr>
                              <a:rPr kumimoji="1" lang="en-US" altLang="zh-CN" sz="28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kumimoji="1"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kumimoji="1" lang="en-US" altLang="zh-CN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f>
                      <m:f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2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√</m:t>
                        </m:r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zh-CN" sz="2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7B6FD9B-F4AB-FD71-859E-6AA4C3FEB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014" y="2705858"/>
                <a:ext cx="7428216" cy="2189471"/>
              </a:xfrm>
              <a:prstGeom prst="rect">
                <a:avLst/>
              </a:prstGeom>
              <a:blipFill>
                <a:blip r:embed="rId3"/>
                <a:stretch>
                  <a:fillRect l="-1536" t="-34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E24DC-CB2C-FC67-0CCE-F86DE6DC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9EF619-24C8-58D8-4502-1BE42DB5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754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9B4D60-3EE4-9265-2E33-8BC9A444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For a long time, Adam is criticized for its divergence issue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6C3696-3F8E-005E-15C3-75647439C4A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kumimoji="1" lang="en-US" altLang="zh-CN" dirty="0"/>
              <a:t>Reddi et al. 2018 (ICLR Best paper) :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5EA8491-4749-5244-3EFD-F5FF5F44F195}"/>
                  </a:ext>
                </a:extLst>
              </p:cNvPr>
              <p:cNvSpPr txBox="1"/>
              <p:nvPr/>
            </p:nvSpPr>
            <p:spPr>
              <a:xfrm>
                <a:off x="1952090" y="2383970"/>
                <a:ext cx="7243280" cy="104503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dirty="0"/>
                  <a:t>For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800" dirty="0"/>
                  <a:t> </a:t>
                </a:r>
                <a:r>
                  <a:rPr kumimoji="1" lang="en-US" altLang="zh-CN" sz="2800" dirty="0" err="1"/>
                  <a:t>s.t.</a:t>
                </a:r>
                <a:r>
                  <a:rPr kumimoji="1" lang="en-US" altLang="zh-CN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800" dirty="0"/>
                  <a:t>, there exists a problem such that Adam diverges.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5EA8491-4749-5244-3EFD-F5FF5F44F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090" y="2383970"/>
                <a:ext cx="7243280" cy="1045030"/>
              </a:xfrm>
              <a:prstGeom prst="rect">
                <a:avLst/>
              </a:prstGeom>
              <a:blipFill>
                <a:blip r:embed="rId2"/>
                <a:stretch>
                  <a:fillRect l="-1751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D68AD9CF-ED76-B640-5A9D-3E06CD3F8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549" y="3663975"/>
            <a:ext cx="3002491" cy="2828900"/>
          </a:xfrm>
          <a:prstGeom prst="rect">
            <a:avLst/>
          </a:prstGeom>
        </p:spPr>
      </p:pic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AA5535-2C4F-A5FF-728D-289DD76D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5CB0F9-E7FE-C881-9ACC-39A6D93D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13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A6D109-ED30-66DC-1624-3FE28B1E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Why would Adam fail? 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5D85B7-B452-F93A-804E-0496C57E79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474"/>
                <a:ext cx="10515600" cy="463144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altLang="zh-CN" sz="2400" dirty="0">
                    <a:solidFill>
                      <a:schemeClr val="bg2">
                        <a:lumMod val="25000"/>
                      </a:schemeClr>
                    </a:solidFill>
                  </a:rPr>
                  <a:t>Reddi et al. consider the toy problem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altLang="zh-CN" sz="2400" dirty="0">
                    <a:solidFill>
                      <a:schemeClr val="bg2">
                        <a:lumMod val="25000"/>
                      </a:schemeClr>
                    </a:solidFill>
                  </a:rPr>
                  <a:t> where 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CN" sz="24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CN" sz="2400" i="1" dirty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CN" sz="2400" b="0" i="1" dirty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  <m:r>
                              <a:rPr lang="en-US" altLang="zh-CN" sz="2400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400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               </m:t>
                            </m:r>
                            <m:r>
                              <a:rPr lang="en-US" altLang="zh-CN" sz="2400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CN" sz="2400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b="0" i="1" dirty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dirty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altLang="zh-CN" sz="2400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400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            </m:t>
                            </m:r>
                            <m:r>
                              <a:rPr lang="en-US" altLang="zh-CN" sz="2400" i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  <m:r>
                      <a:rPr lang="en-US" altLang="zh-CN" sz="2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∈[−1,1]</m:t>
                    </m:r>
                  </m:oMath>
                </a14:m>
                <a:endParaRPr lang="en-US" altLang="zh-CN" sz="24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kumimoji="1" lang="en" altLang="zh-CN" sz="2400" dirty="0"/>
                  <a:t>The movement of Adam is not consistent with negative gradient direction. 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</a:pPr>
                <a:endParaRPr kumimoji="1" lang="en" altLang="zh-CN" sz="2400" dirty="0"/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kumimoji="1" lang="en" altLang="zh-CN" sz="2400" dirty="0"/>
                  <a:t>Reasons of divergence: 1. About the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" altLang="zh-CN" sz="2400" dirty="0">
                    <a:solidFill>
                      <a:srgbClr val="FF0000"/>
                    </a:solidFill>
                  </a:rPr>
                  <a:t> differs a lot from each other. </a:t>
                </a:r>
                <a:br>
                  <a:rPr kumimoji="1" lang="en" altLang="zh-CN" sz="2400" dirty="0"/>
                </a:br>
                <a:r>
                  <a:rPr kumimoji="1" lang="en" altLang="zh-CN" sz="2400" dirty="0"/>
                  <a:t>			2. About the algorithm: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" altLang="zh-CN" sz="2400" dirty="0">
                    <a:solidFill>
                      <a:srgbClr val="FF0000"/>
                    </a:solidFill>
                  </a:rPr>
                  <a:t> distorts the update direction.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</a:pPr>
                <a:endParaRPr kumimoji="1" lang="en" altLang="zh-CN" dirty="0"/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</a:pPr>
                <a:endParaRPr kumimoji="1" lang="en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5D85B7-B452-F93A-804E-0496C57E79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474"/>
                <a:ext cx="10515600" cy="4631446"/>
              </a:xfrm>
              <a:blipFill>
                <a:blip r:embed="rId2"/>
                <a:stretch>
                  <a:fillRect l="-5911" t="-17486" r="-1327" b="-1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01B278-EA08-EBE8-AC8C-D8DCAE8D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9F3702-FF57-8538-C216-6BEB22FB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D0535A-26AA-E1D0-F384-BFF718288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181940"/>
            <a:ext cx="3336107" cy="8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8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851520-D5D9-FB01-B423-465F1E24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How to ensure convergence?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4C2028-692B-6E40-137C-39FF06E71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zh-CN" sz="2400" dirty="0"/>
                  <a:t>A popular line of work: Modify the algorithm! For instance:</a:t>
                </a:r>
              </a:p>
              <a:p>
                <a:pPr lvl="1"/>
                <a:r>
                  <a:rPr kumimoji="1" lang="en-US" altLang="zh-CN" b="1" dirty="0" err="1"/>
                  <a:t>AMSGrad</a:t>
                </a:r>
                <a:r>
                  <a:rPr kumimoji="1" lang="en-US" altLang="zh-CN" b="1" dirty="0"/>
                  <a:t>, </a:t>
                </a:r>
                <a:r>
                  <a:rPr kumimoji="1" lang="en-US" altLang="zh-CN" b="1" dirty="0" err="1"/>
                  <a:t>AdaFom</a:t>
                </a:r>
                <a:r>
                  <a:rPr kumimoji="1" lang="en-US" altLang="zh-CN" b="1" dirty="0"/>
                  <a:t> </a:t>
                </a:r>
                <a:r>
                  <a:rPr kumimoji="1" lang="en-US" altLang="zh-CN" sz="1800" dirty="0"/>
                  <a:t>[</a:t>
                </a:r>
                <a:r>
                  <a:rPr kumimoji="1" lang="en-US" altLang="zh-CN" sz="1800" dirty="0" err="1"/>
                  <a:t>Reddi</a:t>
                </a:r>
                <a:r>
                  <a:rPr kumimoji="1" lang="en-US" altLang="zh-CN" sz="1800" dirty="0"/>
                  <a:t> et al. 18, Chen et al.18]: </a:t>
                </a:r>
                <a:r>
                  <a:rPr kumimoji="1" lang="en-US" altLang="zh-CN" dirty="0"/>
                  <a:t>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≥ </m:t>
                    </m:r>
                    <m:sSub>
                      <m:sSub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b="1" dirty="0" err="1"/>
                  <a:t>AdaBound</a:t>
                </a:r>
                <a:r>
                  <a:rPr kumimoji="1" lang="en-US" altLang="zh-CN" dirty="0"/>
                  <a:t> </a:t>
                </a:r>
                <a:r>
                  <a:rPr kumimoji="1" lang="en-US" altLang="zh-CN" sz="1800" dirty="0"/>
                  <a:t>[Luo et al. 19]: </a:t>
                </a:r>
                <a:r>
                  <a:rPr kumimoji="1" lang="en-US" altLang="zh-CN" dirty="0"/>
                  <a:t>Impose constraint: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∈[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dirty="0"/>
                  <a:t>etc.</a:t>
                </a:r>
              </a:p>
              <a:p>
                <a:r>
                  <a:rPr kumimoji="1" lang="en-US" altLang="zh-CN" sz="2400" dirty="0"/>
                  <a:t>Although these Adam-variants fix the divergence issue, they often bring new issues. For instance:</a:t>
                </a:r>
              </a:p>
              <a:p>
                <a:pPr lvl="1"/>
                <a:r>
                  <a:rPr kumimoji="1" lang="en-US" altLang="zh-CN" b="1" dirty="0" err="1"/>
                  <a:t>AMSGrad</a:t>
                </a:r>
                <a:r>
                  <a:rPr kumimoji="1" lang="en-US" altLang="zh-CN" b="1" dirty="0"/>
                  <a:t> and </a:t>
                </a:r>
                <a:r>
                  <a:rPr kumimoji="1" lang="en-US" altLang="zh-CN" b="1" dirty="0" err="1"/>
                  <a:t>AdaFom</a:t>
                </a:r>
                <a:r>
                  <a:rPr kumimoji="1" lang="en-US" altLang="zh-CN" b="1" dirty="0"/>
                  <a:t> </a:t>
                </a:r>
                <a:r>
                  <a:rPr kumimoji="1" lang="en-US" altLang="zh-CN" dirty="0"/>
                  <a:t>are reported to be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slow</a:t>
                </a:r>
                <a:r>
                  <a:rPr kumimoji="1" lang="en-US" altLang="zh-CN" dirty="0"/>
                  <a:t> </a:t>
                </a:r>
                <a:r>
                  <a:rPr kumimoji="1" lang="en-US" altLang="zh-CN" sz="1800" dirty="0"/>
                  <a:t>[Zhou et al. 18].</a:t>
                </a:r>
              </a:p>
              <a:p>
                <a:pPr lvl="1"/>
                <a:r>
                  <a:rPr kumimoji="1" lang="en-US" altLang="zh-CN" b="1" dirty="0" err="1"/>
                  <a:t>AdaBound</a:t>
                </a:r>
                <a:r>
                  <a:rPr kumimoji="1" lang="en-US" altLang="zh-CN" dirty="0"/>
                  <a:t> introduces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2 extra hyperparameters.</a:t>
                </a:r>
              </a:p>
              <a:p>
                <a:r>
                  <a:rPr kumimoji="1" lang="en-US" altLang="zh-CN" sz="2400" dirty="0"/>
                  <a:t>On the other hand, </a:t>
                </a:r>
                <a:r>
                  <a:rPr kumimoji="1" lang="en-US" altLang="zh-CN" sz="2400" b="1" dirty="0"/>
                  <a:t>Adam remains exceptionally popular. It works well in practice! </a:t>
                </a:r>
                <a:r>
                  <a:rPr kumimoji="1" lang="en-US" altLang="zh-CN" sz="2400" dirty="0"/>
                  <a:t>(either under default setting, or after proper tuning).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4C2028-692B-6E40-137C-39FF06E71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44" r="-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3D56CA-56A1-5D89-824E-095D1B4C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4CCAF8-B277-7DE5-06ED-8573CAE0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771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205A3-58EE-93FF-71AE-FDD4CADB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Comparison: Adam vs its variants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2D4C4C-D88F-3848-75CB-CEA231167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1108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*Disclaimer: contribution is not proportional to citation. </a:t>
            </a:r>
            <a:br>
              <a:rPr kumimoji="1" lang="en-US" altLang="zh-CN" dirty="0"/>
            </a:br>
            <a:r>
              <a:rPr kumimoji="1" lang="en-US" altLang="zh-CN" dirty="0"/>
              <a:t>But citation might reflect the popularity among practitioners.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B90BC0-CC33-0A2B-5EF1-221BEB353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280785" cy="3550783"/>
          </a:xfrm>
          <a:prstGeom prst="rect">
            <a:avLst/>
          </a:prstGeom>
        </p:spPr>
      </p:pic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30C9DA9-C993-6C27-07A6-39249936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Total page: 28</a:t>
            </a:r>
            <a:endParaRPr kumimoji="1"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AFE4B64-2A4F-DD02-2DAE-A573C9FE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F1B2-C308-4F49-935E-0D35A5B0CA59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4719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 kumimoji="1">
            <a:ln w="38100">
              <a:solidFill>
                <a:schemeClr val="tx1"/>
              </a:solidFill>
            </a:ln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32907</TotalTime>
  <Words>2850</Words>
  <Application>Microsoft Macintosh PowerPoint</Application>
  <PresentationFormat>宽屏</PresentationFormat>
  <Paragraphs>363</Paragraphs>
  <Slides>32</Slides>
  <Notes>1</Notes>
  <HiddenSlides>3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Cambria Math</vt:lpstr>
      <vt:lpstr>Wingdings</vt:lpstr>
      <vt:lpstr>Office 主题​​</vt:lpstr>
      <vt:lpstr>Does Adam Converge and When?</vt:lpstr>
      <vt:lpstr>What to expect from this talk? </vt:lpstr>
      <vt:lpstr>Motivation</vt:lpstr>
      <vt:lpstr>A Brief Introduction to Adam</vt:lpstr>
      <vt:lpstr>A Brief Introduction to Adam</vt:lpstr>
      <vt:lpstr>For a long time, Adam is criticized for its divergence issue</vt:lpstr>
      <vt:lpstr>Why would Adam fail? </vt:lpstr>
      <vt:lpstr>How to ensure convergence?</vt:lpstr>
      <vt:lpstr>Comparison: Adam vs its variants</vt:lpstr>
      <vt:lpstr>However, Adam remains overwhelmingly popular</vt:lpstr>
      <vt:lpstr>The divergence theory does not go well with practice</vt:lpstr>
      <vt:lpstr>Why is the divergence not observed? </vt:lpstr>
      <vt:lpstr>Why is the divergence not observed? </vt:lpstr>
      <vt:lpstr>Assumptions</vt:lpstr>
      <vt:lpstr>Related works</vt:lpstr>
      <vt:lpstr>Related works</vt:lpstr>
      <vt:lpstr>Convergence results for large β_2 </vt:lpstr>
      <vt:lpstr>Convergence results for large β_2 </vt:lpstr>
      <vt:lpstr>Remark: Convergence to neighborhood.</vt:lpstr>
      <vt:lpstr>Remark: Convergence to neighborhood.</vt:lpstr>
      <vt:lpstr>Techniques for proving convergence</vt:lpstr>
      <vt:lpstr>How does Adam behave in the rest of the region?</vt:lpstr>
      <vt:lpstr>Divergence can happen when β_2 is small </vt:lpstr>
      <vt:lpstr>Some remarks on the divergence theorem</vt:lpstr>
      <vt:lpstr>Some remarks on the divergence theorem</vt:lpstr>
      <vt:lpstr>Some remarks on the divergence theorem</vt:lpstr>
      <vt:lpstr>Intuition behind convergence and divergence</vt:lpstr>
      <vt:lpstr>Our theory is consistent with experiments</vt:lpstr>
      <vt:lpstr>Intuition behind convergence and divergence</vt:lpstr>
      <vt:lpstr>Summary: the behavior of Adam changes dramatically under different hyperparameters</vt:lpstr>
      <vt:lpstr>Implication to practitioners</vt:lpstr>
      <vt:lpstr>Mainly based on: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Adam Can Converge with Proper β_1 and β_2</dc:title>
  <dc:creator>A23800</dc:creator>
  <cp:lastModifiedBy>A23800</cp:lastModifiedBy>
  <cp:revision>17</cp:revision>
  <dcterms:created xsi:type="dcterms:W3CDTF">2022-07-21T14:24:15Z</dcterms:created>
  <dcterms:modified xsi:type="dcterms:W3CDTF">2022-08-19T02:28:56Z</dcterms:modified>
</cp:coreProperties>
</file>